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50330B4-3842-4CBF-8359-1F16F6B9A548}"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2530661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0330B4-3842-4CBF-8359-1F16F6B9A548}"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1017024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0330B4-3842-4CBF-8359-1F16F6B9A548}"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1108887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0330B4-3842-4CBF-8359-1F16F6B9A548}"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1126406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0330B4-3842-4CBF-8359-1F16F6B9A548}"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2118112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50330B4-3842-4CBF-8359-1F16F6B9A548}" type="datetimeFigureOut">
              <a:rPr lang="en-GB" smtClean="0"/>
              <a:t>15/05/2023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557099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50330B4-3842-4CBF-8359-1F16F6B9A548}" type="datetimeFigureOut">
              <a:rPr lang="en-GB" smtClean="0"/>
              <a:t>15/05/2023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3575521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50330B4-3842-4CBF-8359-1F16F6B9A548}" type="datetimeFigureOut">
              <a:rPr lang="en-GB" smtClean="0"/>
              <a:t>15/05/2023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2767806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0330B4-3842-4CBF-8359-1F16F6B9A548}" type="datetimeFigureOut">
              <a:rPr lang="en-GB" smtClean="0"/>
              <a:t>15/05/2023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3167827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0330B4-3842-4CBF-8359-1F16F6B9A548}" type="datetimeFigureOut">
              <a:rPr lang="en-GB" smtClean="0"/>
              <a:t>15/05/2023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2295470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0330B4-3842-4CBF-8359-1F16F6B9A548}" type="datetimeFigureOut">
              <a:rPr lang="en-GB" smtClean="0"/>
              <a:t>15/05/2023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5802CC-E290-4FB1-AA58-6A7329F97BD3}" type="slidenum">
              <a:rPr lang="en-GB" smtClean="0"/>
              <a:t>‹#›</a:t>
            </a:fld>
            <a:endParaRPr lang="en-GB"/>
          </a:p>
        </p:txBody>
      </p:sp>
    </p:spTree>
    <p:extLst>
      <p:ext uri="{BB962C8B-B14F-4D97-AF65-F5344CB8AC3E}">
        <p14:creationId xmlns:p14="http://schemas.microsoft.com/office/powerpoint/2010/main" val="2060252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0330B4-3842-4CBF-8359-1F16F6B9A548}" type="datetimeFigureOut">
              <a:rPr lang="en-GB" smtClean="0"/>
              <a:t>15/05/2023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5802CC-E290-4FB1-AA58-6A7329F97BD3}" type="slidenum">
              <a:rPr lang="en-GB" smtClean="0"/>
              <a:t>‹#›</a:t>
            </a:fld>
            <a:endParaRPr lang="en-GB"/>
          </a:p>
        </p:txBody>
      </p:sp>
    </p:spTree>
    <p:extLst>
      <p:ext uri="{BB962C8B-B14F-4D97-AF65-F5344CB8AC3E}">
        <p14:creationId xmlns:p14="http://schemas.microsoft.com/office/powerpoint/2010/main" val="2636265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7000" b="-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0"/>
            <a:ext cx="9144000" cy="1246368"/>
          </a:xfrm>
        </p:spPr>
        <p:txBody>
          <a:bodyPr>
            <a:normAutofit/>
          </a:bodyPr>
          <a:lstStyle/>
          <a:p>
            <a:r>
              <a:rPr lang="en-GB" sz="7200" dirty="0" smtClean="0">
                <a:solidFill>
                  <a:schemeClr val="accent6">
                    <a:lumMod val="75000"/>
                  </a:schemeClr>
                </a:solidFill>
                <a:latin typeface="Affectionately Yours" pitchFamily="2" charset="0"/>
              </a:rPr>
              <a:t>Our School Values</a:t>
            </a:r>
            <a:endParaRPr lang="en-GB" sz="7200" dirty="0">
              <a:solidFill>
                <a:schemeClr val="accent6">
                  <a:lumMod val="75000"/>
                </a:schemeClr>
              </a:solidFill>
              <a:latin typeface="Affectionately Yours" pitchFamily="2" charset="0"/>
            </a:endParaRPr>
          </a:p>
        </p:txBody>
      </p:sp>
      <p:graphicFrame>
        <p:nvGraphicFramePr>
          <p:cNvPr id="7" name="Table 6"/>
          <p:cNvGraphicFramePr>
            <a:graphicFrameLocks noGrp="1"/>
          </p:cNvGraphicFramePr>
          <p:nvPr>
            <p:extLst>
              <p:ext uri="{D42A27DB-BD31-4B8C-83A1-F6EECF244321}">
                <p14:modId xmlns:p14="http://schemas.microsoft.com/office/powerpoint/2010/main" val="968046665"/>
              </p:ext>
            </p:extLst>
          </p:nvPr>
        </p:nvGraphicFramePr>
        <p:xfrm>
          <a:off x="134984" y="2109646"/>
          <a:ext cx="11861072" cy="4521930"/>
        </p:xfrm>
        <a:graphic>
          <a:graphicData uri="http://schemas.openxmlformats.org/drawingml/2006/table">
            <a:tbl>
              <a:tblPr firstRow="1" bandRow="1">
                <a:tableStyleId>{93296810-A885-4BE3-A3E7-6D5BEEA58F35}</a:tableStyleId>
              </a:tblPr>
              <a:tblGrid>
                <a:gridCol w="2965268">
                  <a:extLst>
                    <a:ext uri="{9D8B030D-6E8A-4147-A177-3AD203B41FA5}">
                      <a16:colId xmlns:a16="http://schemas.microsoft.com/office/drawing/2014/main" val="3228866025"/>
                    </a:ext>
                  </a:extLst>
                </a:gridCol>
                <a:gridCol w="2965268">
                  <a:extLst>
                    <a:ext uri="{9D8B030D-6E8A-4147-A177-3AD203B41FA5}">
                      <a16:colId xmlns:a16="http://schemas.microsoft.com/office/drawing/2014/main" val="626023690"/>
                    </a:ext>
                  </a:extLst>
                </a:gridCol>
                <a:gridCol w="2965268">
                  <a:extLst>
                    <a:ext uri="{9D8B030D-6E8A-4147-A177-3AD203B41FA5}">
                      <a16:colId xmlns:a16="http://schemas.microsoft.com/office/drawing/2014/main" val="4234655771"/>
                    </a:ext>
                  </a:extLst>
                </a:gridCol>
                <a:gridCol w="2965268">
                  <a:extLst>
                    <a:ext uri="{9D8B030D-6E8A-4147-A177-3AD203B41FA5}">
                      <a16:colId xmlns:a16="http://schemas.microsoft.com/office/drawing/2014/main" val="4162065"/>
                    </a:ext>
                  </a:extLst>
                </a:gridCol>
              </a:tblGrid>
              <a:tr h="77289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kern="1200" dirty="0" smtClean="0">
                          <a:solidFill>
                            <a:schemeClr val="accent6">
                              <a:lumMod val="50000"/>
                            </a:schemeClr>
                          </a:solidFill>
                          <a:effectLst/>
                          <a:latin typeface="Affectionately Yours" pitchFamily="2" charset="0"/>
                        </a:rPr>
                        <a:t>Our place in our area and in the wider world </a:t>
                      </a:r>
                    </a:p>
                  </a:txBody>
                  <a:tcPr>
                    <a:solidFill>
                      <a:schemeClr val="accent6">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smtClean="0">
                          <a:solidFill>
                            <a:schemeClr val="accent6">
                              <a:lumMod val="50000"/>
                            </a:schemeClr>
                          </a:solidFill>
                          <a:effectLst/>
                          <a:latin typeface="Affectionately Yours" pitchFamily="2" charset="0"/>
                        </a:rPr>
                        <a:t>Enquiring mind</a:t>
                      </a:r>
                      <a:endParaRPr lang="en-GB" sz="2000" b="0" kern="1200" dirty="0" smtClean="0">
                        <a:solidFill>
                          <a:schemeClr val="accent6">
                            <a:lumMod val="50000"/>
                          </a:schemeClr>
                        </a:solidFill>
                        <a:effectLst/>
                        <a:latin typeface="Affectionately Yours" pitchFamily="2" charset="0"/>
                      </a:endParaRPr>
                    </a:p>
                    <a:p>
                      <a:pPr algn="ctr"/>
                      <a:endParaRPr lang="en-GB" sz="2000" b="0" dirty="0">
                        <a:solidFill>
                          <a:schemeClr val="accent6">
                            <a:lumMod val="50000"/>
                          </a:schemeClr>
                        </a:solidFill>
                        <a:latin typeface="Affectionately Yours" pitchFamily="2" charset="0"/>
                      </a:endParaRPr>
                    </a:p>
                  </a:txBody>
                  <a:tcPr>
                    <a:solidFill>
                      <a:schemeClr val="accent6">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kern="1200" dirty="0" smtClean="0">
                          <a:solidFill>
                            <a:schemeClr val="accent6">
                              <a:lumMod val="50000"/>
                            </a:schemeClr>
                          </a:solidFill>
                          <a:effectLst/>
                          <a:latin typeface="Affectionately Yours" pitchFamily="2" charset="0"/>
                        </a:rPr>
                        <a:t>Language and Communication</a:t>
                      </a:r>
                    </a:p>
                    <a:p>
                      <a:pPr marL="0" marR="0" indent="0" algn="ctr" defTabSz="914400" rtl="0" eaLnBrk="1" fontAlgn="auto" latinLnBrk="0" hangingPunct="1">
                        <a:lnSpc>
                          <a:spcPct val="100000"/>
                        </a:lnSpc>
                        <a:spcBef>
                          <a:spcPts val="0"/>
                        </a:spcBef>
                        <a:spcAft>
                          <a:spcPts val="0"/>
                        </a:spcAft>
                        <a:buClrTx/>
                        <a:buSzTx/>
                        <a:buFontTx/>
                        <a:buNone/>
                        <a:tabLst/>
                        <a:defRPr/>
                      </a:pPr>
                      <a:endParaRPr lang="en-GB" sz="2000" b="0" kern="1200" dirty="0" smtClean="0">
                        <a:solidFill>
                          <a:schemeClr val="accent6">
                            <a:lumMod val="50000"/>
                          </a:schemeClr>
                        </a:solidFill>
                        <a:effectLst/>
                        <a:latin typeface="Affectionately Yours" pitchFamily="2" charset="0"/>
                      </a:endParaRPr>
                    </a:p>
                  </a:txBody>
                  <a:tcPr>
                    <a:solidFill>
                      <a:schemeClr val="accent6">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kern="1200" dirty="0" smtClean="0">
                          <a:solidFill>
                            <a:schemeClr val="accent6">
                              <a:lumMod val="50000"/>
                            </a:schemeClr>
                          </a:solidFill>
                          <a:effectLst/>
                          <a:latin typeface="Affectionately Yours" pitchFamily="2" charset="0"/>
                        </a:rPr>
                        <a:t>Resilience, personal growth and well-being</a:t>
                      </a:r>
                    </a:p>
                  </a:txBody>
                  <a:tcPr>
                    <a:solidFill>
                      <a:schemeClr val="accent6">
                        <a:lumMod val="60000"/>
                        <a:lumOff val="40000"/>
                      </a:schemeClr>
                    </a:solidFill>
                  </a:tcPr>
                </a:tc>
                <a:extLst>
                  <a:ext uri="{0D108BD9-81ED-4DB2-BD59-A6C34878D82A}">
                    <a16:rowId xmlns:a16="http://schemas.microsoft.com/office/drawing/2014/main" val="1544756954"/>
                  </a:ext>
                </a:extLst>
              </a:tr>
              <a:tr h="115715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accent6">
                              <a:lumMod val="50000"/>
                            </a:schemeClr>
                          </a:solidFill>
                          <a:effectLst/>
                          <a:latin typeface="Twinkl" panose="02000000000000000000" pitchFamily="2" charset="0"/>
                          <a:ea typeface="+mn-ea"/>
                          <a:cs typeface="+mn-cs"/>
                        </a:rPr>
                        <a:t>We want our children to grow up with a secure knowledge and understanding of the local community, our national context and the wider world.  Through a growing appreciation of different cultures and traditions, we want our children to develop respect and tolerance; we want them to embrace and celebrate diversity and know what it means to be a good citizen.  We want our children to have an awareness of global issues, be good global citizens and take responsibility for the environment.  We want to expose our children to experiences that they may not normally have and provide them with rich, broad and new opportunities.  We recognise that trips and visiting speakers significantly enhance this aspect of the curriculum.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accent6">
                              <a:lumMod val="50000"/>
                            </a:schemeClr>
                          </a:solidFill>
                          <a:effectLst/>
                          <a:latin typeface="Twinkl" panose="02000000000000000000" pitchFamily="2" charset="0"/>
                          <a:ea typeface="+mn-ea"/>
                          <a:cs typeface="+mn-cs"/>
                        </a:rPr>
                        <a:t>We encourage curiosity, love of learning and for the children to develop an enquiring mind. We want our children to be eager to learn and acquire new skills and knowledge, whilst being confident to ask for information and question ideas.  This approach to learning enables inquisitive thinking such as exploration, investigation and problem solving. We want them to be lifelong learners. </a:t>
                      </a:r>
                    </a:p>
                    <a:p>
                      <a:pPr algn="ctr"/>
                      <a:endParaRPr lang="en-GB" sz="1200" dirty="0">
                        <a:solidFill>
                          <a:schemeClr val="accent6">
                            <a:lumMod val="50000"/>
                          </a:schemeClr>
                        </a:solidFill>
                        <a:latin typeface="Twinkl" panose="02000000000000000000" pitchFamily="2"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accent6">
                              <a:lumMod val="50000"/>
                            </a:schemeClr>
                          </a:solidFill>
                          <a:effectLst/>
                          <a:latin typeface="Twinkl" panose="02000000000000000000" pitchFamily="2" charset="0"/>
                          <a:ea typeface="+mn-ea"/>
                          <a:cs typeface="+mn-cs"/>
                        </a:rPr>
                        <a:t>Communication skills are vital for both success and confidence in many areas of life and therefore we want our children to develop the ability to express themselves clearly and effectively.  We recognise that both listening and speaking are important when communicating and opportunities to practice and develop these skills are provided.  We know that having a broad vocabulary aids both understanding of language and expression.  Therefore, our curriculum is language </a:t>
                      </a:r>
                      <a:r>
                        <a:rPr lang="en-GB" sz="1200" kern="1200" dirty="0" smtClean="0">
                          <a:solidFill>
                            <a:schemeClr val="accent6">
                              <a:lumMod val="50000"/>
                            </a:schemeClr>
                          </a:solidFill>
                          <a:effectLst/>
                          <a:latin typeface="Twinkl" panose="02000000000000000000" pitchFamily="2" charset="0"/>
                          <a:ea typeface="+mn-ea"/>
                          <a:cs typeface="+mn-cs"/>
                        </a:rPr>
                        <a:t>– rich</a:t>
                      </a:r>
                      <a:r>
                        <a:rPr lang="en-GB" sz="1200" kern="1200" dirty="0" smtClean="0">
                          <a:solidFill>
                            <a:schemeClr val="accent6">
                              <a:lumMod val="50000"/>
                            </a:schemeClr>
                          </a:solidFill>
                          <a:effectLst/>
                          <a:latin typeface="Twinkl" panose="02000000000000000000" pitchFamily="2" charset="0"/>
                          <a:ea typeface="+mn-ea"/>
                          <a:cs typeface="+mn-cs"/>
                        </a:rPr>
                        <a:t>, involves use of high-quality texts, promotes an inquisitive approach to language and provides opportunities to practise new vocabulary.                                     </a:t>
                      </a:r>
                    </a:p>
                    <a:p>
                      <a:pPr algn="ctr"/>
                      <a:endParaRPr lang="en-GB" sz="1200" dirty="0">
                        <a:solidFill>
                          <a:schemeClr val="accent6">
                            <a:lumMod val="50000"/>
                          </a:schemeClr>
                        </a:solidFill>
                        <a:latin typeface="Twinkl" panose="02000000000000000000" pitchFamily="2"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300" kern="1200" dirty="0" smtClean="0">
                          <a:solidFill>
                            <a:schemeClr val="accent6">
                              <a:lumMod val="50000"/>
                            </a:schemeClr>
                          </a:solidFill>
                          <a:effectLst/>
                          <a:latin typeface="Twinkl" panose="02000000000000000000" pitchFamily="2" charset="0"/>
                          <a:ea typeface="+mn-ea"/>
                          <a:cs typeface="+mn-cs"/>
                        </a:rPr>
                        <a:t>Resilience means having the skills and resources to deal with challenges and set-backs. Our children will develop the emotional and physical security needed to become resilient individuals both in school and in the wider world. We have adopted the ‘Growth </a:t>
                      </a:r>
                      <a:r>
                        <a:rPr lang="en-GB" sz="1300" kern="1200" dirty="0" err="1" smtClean="0">
                          <a:solidFill>
                            <a:schemeClr val="accent6">
                              <a:lumMod val="50000"/>
                            </a:schemeClr>
                          </a:solidFill>
                          <a:effectLst/>
                          <a:latin typeface="Twinkl" panose="02000000000000000000" pitchFamily="2" charset="0"/>
                          <a:ea typeface="+mn-ea"/>
                          <a:cs typeface="+mn-cs"/>
                        </a:rPr>
                        <a:t>Mindset</a:t>
                      </a:r>
                      <a:r>
                        <a:rPr lang="en-GB" sz="1300" kern="1200" dirty="0" smtClean="0">
                          <a:solidFill>
                            <a:schemeClr val="accent6">
                              <a:lumMod val="50000"/>
                            </a:schemeClr>
                          </a:solidFill>
                          <a:effectLst/>
                          <a:latin typeface="Twinkl" panose="02000000000000000000" pitchFamily="2" charset="0"/>
                          <a:ea typeface="+mn-ea"/>
                          <a:cs typeface="+mn-cs"/>
                        </a:rPr>
                        <a:t>’ approach to learning. We want to promote well-being and personal growth to ensure children reach their full potential and develop their learning, social and emotional skills.</a:t>
                      </a:r>
                    </a:p>
                    <a:p>
                      <a:pPr algn="ctr"/>
                      <a:endParaRPr lang="en-GB" sz="1200" dirty="0">
                        <a:solidFill>
                          <a:schemeClr val="accent6">
                            <a:lumMod val="50000"/>
                          </a:schemeClr>
                        </a:solidFill>
                        <a:latin typeface="Twinkl" panose="02000000000000000000" pitchFamily="2" charset="0"/>
                      </a:endParaRPr>
                    </a:p>
                  </a:txBody>
                  <a:tcPr/>
                </a:tc>
                <a:extLst>
                  <a:ext uri="{0D108BD9-81ED-4DB2-BD59-A6C34878D82A}">
                    <a16:rowId xmlns:a16="http://schemas.microsoft.com/office/drawing/2014/main" val="902521195"/>
                  </a:ext>
                </a:extLst>
              </a:tr>
            </a:tbl>
          </a:graphicData>
        </a:graphic>
      </p:graphicFrame>
      <p:sp>
        <p:nvSpPr>
          <p:cNvPr id="8" name="Rectangle 7"/>
          <p:cNvSpPr/>
          <p:nvPr/>
        </p:nvSpPr>
        <p:spPr>
          <a:xfrm>
            <a:off x="444137" y="1126471"/>
            <a:ext cx="11242766" cy="886461"/>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en-GB" sz="1800" b="0" i="0" u="none" strike="noStrike" kern="1200" cap="none" spc="0" normalizeH="0" baseline="0" noProof="0" dirty="0">
                <a:ln>
                  <a:noFill/>
                </a:ln>
                <a:solidFill>
                  <a:srgbClr val="70AD47"/>
                </a:solidFill>
                <a:effectLst/>
                <a:uLnTx/>
                <a:uFillTx/>
                <a:latin typeface="Twinkl" panose="02000000000000000000" pitchFamily="2" charset="0"/>
                <a:ea typeface="Calibri" panose="020F0502020204030204" pitchFamily="34" charset="0"/>
                <a:cs typeface="Calibri" panose="020F0502020204030204" pitchFamily="34" charset="0"/>
              </a:rPr>
              <a:t>We have six values: </a:t>
            </a:r>
            <a:r>
              <a:rPr kumimoji="0" lang="en-GB" sz="2400" b="0" i="0" u="none" strike="noStrike" kern="1200" cap="none" spc="0" normalizeH="0" baseline="0" noProof="0" dirty="0" smtClean="0">
                <a:ln>
                  <a:noFill/>
                </a:ln>
                <a:solidFill>
                  <a:srgbClr val="70AD47"/>
                </a:solidFill>
                <a:effectLst/>
                <a:uLnTx/>
                <a:uFillTx/>
                <a:latin typeface="Affectionately Yours" pitchFamily="2" charset="0"/>
                <a:ea typeface="Calibri" panose="020F0502020204030204" pitchFamily="34" charset="0"/>
                <a:cs typeface="Calibri" panose="020F0502020204030204" pitchFamily="34" charset="0"/>
              </a:rPr>
              <a:t>Responsibility, Friendship, Respect</a:t>
            </a:r>
            <a:r>
              <a:rPr kumimoji="0" lang="en-GB" sz="2400" b="0" i="0" u="none" strike="noStrike" kern="1200" cap="none" spc="0" normalizeH="0" baseline="0" noProof="0" dirty="0">
                <a:ln>
                  <a:noFill/>
                </a:ln>
                <a:solidFill>
                  <a:srgbClr val="70AD47"/>
                </a:solidFill>
                <a:effectLst/>
                <a:uLnTx/>
                <a:uFillTx/>
                <a:latin typeface="Twinkl" panose="02000000000000000000" pitchFamily="2" charset="0"/>
                <a:ea typeface="Calibri" panose="020F0502020204030204" pitchFamily="34" charset="0"/>
                <a:cs typeface="Calibri" panose="020F0502020204030204" pitchFamily="34" charset="0"/>
              </a:rPr>
              <a:t>,</a:t>
            </a:r>
            <a:r>
              <a:rPr kumimoji="0" lang="en-GB" sz="2400" b="1" i="0" u="none" strike="noStrike" kern="1200" cap="none" spc="0" normalizeH="0" baseline="0" noProof="0" dirty="0">
                <a:ln>
                  <a:noFill/>
                </a:ln>
                <a:solidFill>
                  <a:srgbClr val="70AD47"/>
                </a:solidFill>
                <a:effectLst/>
                <a:uLnTx/>
                <a:uFillTx/>
                <a:latin typeface="Twinkl" panose="02000000000000000000" pitchFamily="2" charset="0"/>
                <a:ea typeface="Calibri" panose="020F0502020204030204" pitchFamily="34" charset="0"/>
                <a:cs typeface="Calibri" panose="020F0502020204030204" pitchFamily="34" charset="0"/>
              </a:rPr>
              <a:t> </a:t>
            </a:r>
            <a:r>
              <a:rPr kumimoji="0" lang="en-GB" sz="2400" b="0" i="0" u="none" strike="noStrike" kern="1200" cap="none" spc="0" normalizeH="0" baseline="0" noProof="0" dirty="0" smtClean="0">
                <a:ln>
                  <a:noFill/>
                </a:ln>
                <a:solidFill>
                  <a:srgbClr val="70AD47"/>
                </a:solidFill>
                <a:effectLst/>
                <a:uLnTx/>
                <a:uFillTx/>
                <a:latin typeface="Affectionately Yours" pitchFamily="2" charset="0"/>
                <a:ea typeface="Calibri" panose="020F0502020204030204" pitchFamily="34" charset="0"/>
                <a:cs typeface="Calibri" panose="020F0502020204030204" pitchFamily="34" charset="0"/>
              </a:rPr>
              <a:t>Resilience,</a:t>
            </a:r>
            <a:r>
              <a:rPr kumimoji="0" lang="en-GB" sz="2400" b="0" i="0" u="none" strike="noStrike" kern="1200" cap="none" spc="0" normalizeH="0" baseline="0" noProof="0" dirty="0">
                <a:ln>
                  <a:noFill/>
                </a:ln>
                <a:solidFill>
                  <a:srgbClr val="70AD47"/>
                </a:solidFill>
                <a:effectLst/>
                <a:uLnTx/>
                <a:uFillTx/>
                <a:latin typeface="Twinkl" panose="02000000000000000000" pitchFamily="2" charset="0"/>
                <a:ea typeface="Calibri" panose="020F0502020204030204" pitchFamily="34" charset="0"/>
                <a:cs typeface="Calibri" panose="020F0502020204030204" pitchFamily="34" charset="0"/>
              </a:rPr>
              <a:t> </a:t>
            </a:r>
            <a:r>
              <a:rPr kumimoji="0" lang="en-GB" sz="2400" b="0" i="0" u="none" strike="noStrike" kern="1200" cap="none" spc="0" normalizeH="0" baseline="0" noProof="0" dirty="0" smtClean="0">
                <a:ln>
                  <a:noFill/>
                </a:ln>
                <a:solidFill>
                  <a:srgbClr val="70AD47"/>
                </a:solidFill>
                <a:effectLst/>
                <a:uLnTx/>
                <a:uFillTx/>
                <a:latin typeface="Affectionately Yours" pitchFamily="2" charset="0"/>
                <a:ea typeface="Calibri" panose="020F0502020204030204" pitchFamily="34" charset="0"/>
                <a:cs typeface="Calibri" panose="020F0502020204030204" pitchFamily="34" charset="0"/>
              </a:rPr>
              <a:t>Kindness</a:t>
            </a:r>
            <a:r>
              <a:rPr kumimoji="0" lang="en-GB" sz="2400" b="1" i="0" u="none" strike="noStrike" kern="1200" cap="none" spc="0" normalizeH="0" baseline="0" noProof="0" dirty="0" smtClean="0">
                <a:ln>
                  <a:noFill/>
                </a:ln>
                <a:solidFill>
                  <a:srgbClr val="70AD47"/>
                </a:solidFill>
                <a:effectLst/>
                <a:uLnTx/>
                <a:uFillTx/>
                <a:latin typeface="Twinkl" panose="02000000000000000000" pitchFamily="2" charset="0"/>
                <a:ea typeface="Calibri" panose="020F0502020204030204" pitchFamily="34" charset="0"/>
                <a:cs typeface="Calibri" panose="020F0502020204030204" pitchFamily="34" charset="0"/>
              </a:rPr>
              <a:t> </a:t>
            </a:r>
            <a:r>
              <a:rPr kumimoji="0" lang="en-GB" sz="2400" b="0" i="0" u="none" strike="noStrike" kern="1200" cap="none" spc="0" normalizeH="0" baseline="0" noProof="0" dirty="0" smtClean="0">
                <a:ln>
                  <a:noFill/>
                </a:ln>
                <a:solidFill>
                  <a:srgbClr val="70AD47"/>
                </a:solidFill>
                <a:effectLst/>
                <a:uLnTx/>
                <a:uFillTx/>
                <a:latin typeface="Twinkl" panose="02000000000000000000" pitchFamily="2" charset="0"/>
                <a:ea typeface="Calibri" panose="020F0502020204030204" pitchFamily="34" charset="0"/>
                <a:cs typeface="Calibri" panose="020F0502020204030204" pitchFamily="34" charset="0"/>
              </a:rPr>
              <a:t>and</a:t>
            </a:r>
            <a:r>
              <a:rPr kumimoji="0" lang="en-GB" sz="2400" b="0" i="0" u="none" strike="noStrike" kern="1200" cap="none" spc="0" normalizeH="0" baseline="0" noProof="0" dirty="0" smtClean="0">
                <a:ln>
                  <a:noFill/>
                </a:ln>
                <a:solidFill>
                  <a:srgbClr val="70AD47"/>
                </a:solidFill>
                <a:effectLst/>
                <a:uLnTx/>
                <a:uFillTx/>
                <a:latin typeface="Affectionately Yours" pitchFamily="2" charset="0"/>
                <a:ea typeface="Calibri" panose="020F0502020204030204" pitchFamily="34" charset="0"/>
                <a:cs typeface="Calibri" panose="020F0502020204030204" pitchFamily="34" charset="0"/>
              </a:rPr>
              <a:t> Honesty</a:t>
            </a:r>
            <a:r>
              <a:rPr kumimoji="0" lang="en-GB" sz="2400" b="1" i="0" u="none" strike="noStrike" kern="1200" cap="none" spc="0" normalizeH="0" baseline="0" noProof="0" dirty="0" smtClean="0">
                <a:ln>
                  <a:noFill/>
                </a:ln>
                <a:solidFill>
                  <a:srgbClr val="70AD47"/>
                </a:solidFill>
                <a:effectLst/>
                <a:uLnTx/>
                <a:uFillTx/>
                <a:latin typeface="Twinkl" panose="02000000000000000000" pitchFamily="2" charset="0"/>
                <a:ea typeface="Calibri" panose="020F0502020204030204" pitchFamily="34" charset="0"/>
                <a:cs typeface="Calibri" panose="020F0502020204030204" pitchFamily="34" charset="0"/>
              </a:rPr>
              <a:t>. </a:t>
            </a:r>
          </a:p>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en-GB" sz="1800" b="0" i="0" u="none" strike="noStrike" kern="1200" cap="none" spc="0" normalizeH="0" baseline="0" noProof="0" dirty="0" smtClean="0">
                <a:ln>
                  <a:noFill/>
                </a:ln>
                <a:solidFill>
                  <a:srgbClr val="70AD47"/>
                </a:solidFill>
                <a:effectLst/>
                <a:uLnTx/>
                <a:uFillTx/>
                <a:latin typeface="Twinkl" panose="02000000000000000000" pitchFamily="2" charset="0"/>
                <a:ea typeface="Calibri" panose="020F0502020204030204" pitchFamily="34" charset="0"/>
                <a:cs typeface="Calibri" panose="020F0502020204030204" pitchFamily="34" charset="0"/>
              </a:rPr>
              <a:t>They </a:t>
            </a:r>
            <a:r>
              <a:rPr kumimoji="0" lang="en-GB" sz="1800" b="0" i="0" u="none" strike="noStrike" kern="1200" cap="none" spc="0" normalizeH="0" baseline="0" noProof="0" dirty="0">
                <a:ln>
                  <a:noFill/>
                </a:ln>
                <a:solidFill>
                  <a:srgbClr val="70AD47"/>
                </a:solidFill>
                <a:effectLst/>
                <a:uLnTx/>
                <a:uFillTx/>
                <a:latin typeface="Twinkl" panose="02000000000000000000" pitchFamily="2" charset="0"/>
                <a:ea typeface="Calibri" panose="020F0502020204030204" pitchFamily="34" charset="0"/>
                <a:cs typeface="Calibri" panose="020F0502020204030204" pitchFamily="34" charset="0"/>
              </a:rPr>
              <a:t>underpin our practice, guiding how we deal with day to day life in a primary school.  </a:t>
            </a:r>
            <a:endParaRPr kumimoji="0" lang="en-GB" sz="3200" b="0" i="0" u="none" strike="noStrike" kern="1200" cap="none" spc="0" normalizeH="0" baseline="0" noProof="0" dirty="0">
              <a:ln>
                <a:noFill/>
              </a:ln>
              <a:solidFill>
                <a:srgbClr val="70AD47"/>
              </a:solidFill>
              <a:effectLst/>
              <a:uLnTx/>
              <a:uFillTx/>
              <a:latin typeface="Twinkl" panose="02000000000000000000" pitchFamily="2" charset="0"/>
              <a:ea typeface="Calibri" panose="020F0502020204030204" pitchFamily="34" charset="0"/>
              <a:cs typeface="Times New Roman" panose="02020603050405020304" pitchFamily="18" charset="0"/>
            </a:endParaRPr>
          </a:p>
        </p:txBody>
      </p:sp>
      <p:pic>
        <p:nvPicPr>
          <p:cNvPr id="10" name="Picture 9"/>
          <p:cNvPicPr>
            <a:picLocks noChangeAspect="1"/>
          </p:cNvPicPr>
          <p:nvPr/>
        </p:nvPicPr>
        <p:blipFill rotWithShape="1">
          <a:blip r:embed="rId3">
            <a:clrChange>
              <a:clrFrom>
                <a:srgbClr val="FFFFFF"/>
              </a:clrFrom>
              <a:clrTo>
                <a:srgbClr val="FFFFFF">
                  <a:alpha val="0"/>
                </a:srgbClr>
              </a:clrTo>
            </a:clrChange>
          </a:blip>
          <a:srcRect t="12316"/>
          <a:stretch/>
        </p:blipFill>
        <p:spPr>
          <a:xfrm>
            <a:off x="2536100" y="2492736"/>
            <a:ext cx="365062" cy="348343"/>
          </a:xfrm>
          <a:prstGeom prst="rect">
            <a:avLst/>
          </a:prstGeom>
        </p:spPr>
      </p:pic>
      <p:pic>
        <p:nvPicPr>
          <p:cNvPr id="12" name="Picture 11"/>
          <p:cNvPicPr>
            <a:picLocks noChangeAspect="1"/>
          </p:cNvPicPr>
          <p:nvPr/>
        </p:nvPicPr>
        <p:blipFill>
          <a:blip r:embed="rId4">
            <a:clrChange>
              <a:clrFrom>
                <a:srgbClr val="FFFFFF"/>
              </a:clrFrom>
              <a:clrTo>
                <a:srgbClr val="FFFFFF">
                  <a:alpha val="0"/>
                </a:srgbClr>
              </a:clrTo>
            </a:clrChange>
            <a:duotone>
              <a:prstClr val="black"/>
              <a:schemeClr val="accent6">
                <a:tint val="45000"/>
                <a:satMod val="400000"/>
              </a:schemeClr>
            </a:duotone>
          </a:blip>
          <a:stretch>
            <a:fillRect/>
          </a:stretch>
        </p:blipFill>
        <p:spPr>
          <a:xfrm>
            <a:off x="4064726" y="5067572"/>
            <a:ext cx="1066800" cy="1390650"/>
          </a:xfrm>
          <a:prstGeom prst="rect">
            <a:avLst/>
          </a:prstGeom>
        </p:spPr>
      </p:pic>
      <p:pic>
        <p:nvPicPr>
          <p:cNvPr id="15" name="Picture 14"/>
          <p:cNvPicPr>
            <a:picLocks noChangeAspect="1"/>
          </p:cNvPicPr>
          <p:nvPr/>
        </p:nvPicPr>
        <p:blipFill>
          <a:blip r:embed="rId5">
            <a:clrChange>
              <a:clrFrom>
                <a:srgbClr val="FFFFFF"/>
              </a:clrFrom>
              <a:clrTo>
                <a:srgbClr val="FFFFFF">
                  <a:alpha val="0"/>
                </a:srgbClr>
              </a:clrTo>
            </a:clrChange>
            <a:duotone>
              <a:prstClr val="black"/>
              <a:schemeClr val="accent6">
                <a:tint val="45000"/>
                <a:satMod val="400000"/>
              </a:schemeClr>
            </a:duotone>
          </a:blip>
          <a:stretch>
            <a:fillRect/>
          </a:stretch>
        </p:blipFill>
        <p:spPr>
          <a:xfrm>
            <a:off x="8335055" y="6004660"/>
            <a:ext cx="469310" cy="453562"/>
          </a:xfrm>
          <a:prstGeom prst="rect">
            <a:avLst/>
          </a:prstGeom>
        </p:spPr>
      </p:pic>
      <p:pic>
        <p:nvPicPr>
          <p:cNvPr id="16" name="Picture 15"/>
          <p:cNvPicPr>
            <a:picLocks noChangeAspect="1"/>
          </p:cNvPicPr>
          <p:nvPr/>
        </p:nvPicPr>
        <p:blipFill>
          <a:blip r:embed="rId6">
            <a:clrChange>
              <a:clrFrom>
                <a:srgbClr val="FFFFFF"/>
              </a:clrFrom>
              <a:clrTo>
                <a:srgbClr val="FFFFFF">
                  <a:alpha val="0"/>
                </a:srgbClr>
              </a:clrTo>
            </a:clrChange>
          </a:blip>
          <a:stretch>
            <a:fillRect/>
          </a:stretch>
        </p:blipFill>
        <p:spPr>
          <a:xfrm>
            <a:off x="7122446" y="2479375"/>
            <a:ext cx="680434" cy="361704"/>
          </a:xfrm>
          <a:prstGeom prst="rect">
            <a:avLst/>
          </a:prstGeom>
        </p:spPr>
      </p:pic>
      <p:pic>
        <p:nvPicPr>
          <p:cNvPr id="17" name="Picture 16"/>
          <p:cNvPicPr>
            <a:picLocks noChangeAspect="1"/>
          </p:cNvPicPr>
          <p:nvPr/>
        </p:nvPicPr>
        <p:blipFill rotWithShape="1">
          <a:blip r:embed="rId7">
            <a:clrChange>
              <a:clrFrom>
                <a:srgbClr val="FFFFFF"/>
              </a:clrFrom>
              <a:clrTo>
                <a:srgbClr val="FFFFFF">
                  <a:alpha val="0"/>
                </a:srgbClr>
              </a:clrTo>
            </a:clrChange>
            <a:duotone>
              <a:prstClr val="black"/>
              <a:schemeClr val="accent6">
                <a:tint val="45000"/>
                <a:satMod val="400000"/>
              </a:schemeClr>
            </a:duotone>
          </a:blip>
          <a:srcRect t="9960"/>
          <a:stretch/>
        </p:blipFill>
        <p:spPr>
          <a:xfrm>
            <a:off x="4321378" y="2479375"/>
            <a:ext cx="529298" cy="339385"/>
          </a:xfrm>
          <a:prstGeom prst="rect">
            <a:avLst/>
          </a:prstGeom>
        </p:spPr>
      </p:pic>
      <p:pic>
        <p:nvPicPr>
          <p:cNvPr id="18" name="Picture 17"/>
          <p:cNvPicPr>
            <a:picLocks noChangeAspect="1"/>
          </p:cNvPicPr>
          <p:nvPr/>
        </p:nvPicPr>
        <p:blipFill rotWithShape="1">
          <a:blip r:embed="rId8">
            <a:clrChange>
              <a:clrFrom>
                <a:srgbClr val="FFFFFF"/>
              </a:clrFrom>
              <a:clrTo>
                <a:srgbClr val="FFFFFF">
                  <a:alpha val="0"/>
                </a:srgbClr>
              </a:clrTo>
            </a:clrChange>
            <a:duotone>
              <a:schemeClr val="accent6">
                <a:shade val="45000"/>
                <a:satMod val="135000"/>
              </a:schemeClr>
              <a:prstClr val="white"/>
            </a:duotone>
          </a:blip>
          <a:srcRect l="7394"/>
          <a:stretch/>
        </p:blipFill>
        <p:spPr>
          <a:xfrm rot="857937">
            <a:off x="11069668" y="2485675"/>
            <a:ext cx="359671" cy="326783"/>
          </a:xfrm>
          <a:prstGeom prst="rect">
            <a:avLst/>
          </a:prstGeom>
        </p:spPr>
      </p:pic>
      <p:pic>
        <p:nvPicPr>
          <p:cNvPr id="19" name="Picture 18"/>
          <p:cNvPicPr>
            <a:picLocks noChangeAspect="1"/>
          </p:cNvPicPr>
          <p:nvPr/>
        </p:nvPicPr>
        <p:blipFill rotWithShape="1">
          <a:blip r:embed="rId9">
            <a:clrChange>
              <a:clrFrom>
                <a:srgbClr val="FFFFFF"/>
              </a:clrFrom>
              <a:clrTo>
                <a:srgbClr val="FFFFFF">
                  <a:alpha val="0"/>
                </a:srgbClr>
              </a:clrTo>
            </a:clrChange>
          </a:blip>
          <a:srcRect l="3194" t="9318" r="1449"/>
          <a:stretch/>
        </p:blipFill>
        <p:spPr>
          <a:xfrm>
            <a:off x="10052866" y="5949518"/>
            <a:ext cx="982018" cy="663076"/>
          </a:xfrm>
          <a:prstGeom prst="rect">
            <a:avLst/>
          </a:prstGeom>
        </p:spPr>
      </p:pic>
    </p:spTree>
    <p:extLst>
      <p:ext uri="{BB962C8B-B14F-4D97-AF65-F5344CB8AC3E}">
        <p14:creationId xmlns:p14="http://schemas.microsoft.com/office/powerpoint/2010/main" val="2045716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7000" b="-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0"/>
            <a:ext cx="9144000" cy="1246368"/>
          </a:xfrm>
        </p:spPr>
        <p:txBody>
          <a:bodyPr>
            <a:normAutofit/>
          </a:bodyPr>
          <a:lstStyle/>
          <a:p>
            <a:r>
              <a:rPr lang="en-GB" sz="7200" dirty="0" smtClean="0">
                <a:solidFill>
                  <a:schemeClr val="accent6">
                    <a:lumMod val="75000"/>
                  </a:schemeClr>
                </a:solidFill>
                <a:latin typeface="Affectionately Yours" pitchFamily="2" charset="0"/>
              </a:rPr>
              <a:t>Curriculum Drivers</a:t>
            </a:r>
            <a:endParaRPr lang="en-GB" sz="7200" dirty="0">
              <a:solidFill>
                <a:schemeClr val="accent6">
                  <a:lumMod val="75000"/>
                </a:schemeClr>
              </a:solidFill>
              <a:latin typeface="Affectionately Yours" pitchFamily="2"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366838870"/>
              </p:ext>
            </p:extLst>
          </p:nvPr>
        </p:nvGraphicFramePr>
        <p:xfrm>
          <a:off x="134984" y="1844224"/>
          <a:ext cx="11861072" cy="4918170"/>
        </p:xfrm>
        <a:graphic>
          <a:graphicData uri="http://schemas.openxmlformats.org/drawingml/2006/table">
            <a:tbl>
              <a:tblPr firstRow="1" bandRow="1">
                <a:tableStyleId>{93296810-A885-4BE3-A3E7-6D5BEEA58F35}</a:tableStyleId>
              </a:tblPr>
              <a:tblGrid>
                <a:gridCol w="2965268">
                  <a:extLst>
                    <a:ext uri="{9D8B030D-6E8A-4147-A177-3AD203B41FA5}">
                      <a16:colId xmlns:a16="http://schemas.microsoft.com/office/drawing/2014/main" val="3228866025"/>
                    </a:ext>
                  </a:extLst>
                </a:gridCol>
                <a:gridCol w="2965268">
                  <a:extLst>
                    <a:ext uri="{9D8B030D-6E8A-4147-A177-3AD203B41FA5}">
                      <a16:colId xmlns:a16="http://schemas.microsoft.com/office/drawing/2014/main" val="626023690"/>
                    </a:ext>
                  </a:extLst>
                </a:gridCol>
                <a:gridCol w="2965268">
                  <a:extLst>
                    <a:ext uri="{9D8B030D-6E8A-4147-A177-3AD203B41FA5}">
                      <a16:colId xmlns:a16="http://schemas.microsoft.com/office/drawing/2014/main" val="4234655771"/>
                    </a:ext>
                  </a:extLst>
                </a:gridCol>
                <a:gridCol w="2965268">
                  <a:extLst>
                    <a:ext uri="{9D8B030D-6E8A-4147-A177-3AD203B41FA5}">
                      <a16:colId xmlns:a16="http://schemas.microsoft.com/office/drawing/2014/main" val="4162065"/>
                    </a:ext>
                  </a:extLst>
                </a:gridCol>
              </a:tblGrid>
              <a:tr h="77289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kern="1200" dirty="0" smtClean="0">
                          <a:solidFill>
                            <a:schemeClr val="accent6">
                              <a:lumMod val="50000"/>
                            </a:schemeClr>
                          </a:solidFill>
                          <a:effectLst/>
                          <a:latin typeface="Affectionately Yours" pitchFamily="2" charset="0"/>
                        </a:rPr>
                        <a:t>Our place in our area and in the wider world </a:t>
                      </a:r>
                    </a:p>
                  </a:txBody>
                  <a:tcPr>
                    <a:solidFill>
                      <a:schemeClr val="accent6">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smtClean="0">
                          <a:solidFill>
                            <a:schemeClr val="accent6">
                              <a:lumMod val="50000"/>
                            </a:schemeClr>
                          </a:solidFill>
                          <a:effectLst/>
                          <a:latin typeface="Affectionately Yours" pitchFamily="2" charset="0"/>
                        </a:rPr>
                        <a:t>Enquiring mind</a:t>
                      </a:r>
                      <a:endParaRPr lang="en-GB" sz="2000" b="0" kern="1200" dirty="0" smtClean="0">
                        <a:solidFill>
                          <a:schemeClr val="accent6">
                            <a:lumMod val="50000"/>
                          </a:schemeClr>
                        </a:solidFill>
                        <a:effectLst/>
                        <a:latin typeface="Affectionately Yours" pitchFamily="2" charset="0"/>
                      </a:endParaRPr>
                    </a:p>
                    <a:p>
                      <a:pPr algn="ctr"/>
                      <a:endParaRPr lang="en-GB" sz="2000" b="0" dirty="0">
                        <a:solidFill>
                          <a:schemeClr val="accent6">
                            <a:lumMod val="50000"/>
                          </a:schemeClr>
                        </a:solidFill>
                        <a:latin typeface="Affectionately Yours" pitchFamily="2" charset="0"/>
                      </a:endParaRPr>
                    </a:p>
                  </a:txBody>
                  <a:tcPr>
                    <a:solidFill>
                      <a:schemeClr val="accent6">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kern="1200" dirty="0" smtClean="0">
                          <a:solidFill>
                            <a:schemeClr val="accent6">
                              <a:lumMod val="50000"/>
                            </a:schemeClr>
                          </a:solidFill>
                          <a:effectLst/>
                          <a:latin typeface="Affectionately Yours" pitchFamily="2" charset="0"/>
                        </a:rPr>
                        <a:t>Language and Communication</a:t>
                      </a:r>
                    </a:p>
                    <a:p>
                      <a:pPr marL="0" marR="0" indent="0" algn="ctr" defTabSz="914400" rtl="0" eaLnBrk="1" fontAlgn="auto" latinLnBrk="0" hangingPunct="1">
                        <a:lnSpc>
                          <a:spcPct val="100000"/>
                        </a:lnSpc>
                        <a:spcBef>
                          <a:spcPts val="0"/>
                        </a:spcBef>
                        <a:spcAft>
                          <a:spcPts val="0"/>
                        </a:spcAft>
                        <a:buClrTx/>
                        <a:buSzTx/>
                        <a:buFontTx/>
                        <a:buNone/>
                        <a:tabLst/>
                        <a:defRPr/>
                      </a:pPr>
                      <a:endParaRPr lang="en-GB" sz="2000" b="0" kern="1200" dirty="0" smtClean="0">
                        <a:solidFill>
                          <a:schemeClr val="accent6">
                            <a:lumMod val="50000"/>
                          </a:schemeClr>
                        </a:solidFill>
                        <a:effectLst/>
                        <a:latin typeface="Affectionately Yours" pitchFamily="2" charset="0"/>
                      </a:endParaRPr>
                    </a:p>
                  </a:txBody>
                  <a:tcPr>
                    <a:solidFill>
                      <a:schemeClr val="accent6">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kern="1200" dirty="0" smtClean="0">
                          <a:solidFill>
                            <a:schemeClr val="accent6">
                              <a:lumMod val="50000"/>
                            </a:schemeClr>
                          </a:solidFill>
                          <a:effectLst/>
                          <a:latin typeface="Affectionately Yours" pitchFamily="2" charset="0"/>
                        </a:rPr>
                        <a:t>Resilience, personal growth and well-being</a:t>
                      </a:r>
                    </a:p>
                  </a:txBody>
                  <a:tcPr>
                    <a:solidFill>
                      <a:schemeClr val="accent6">
                        <a:lumMod val="60000"/>
                        <a:lumOff val="40000"/>
                      </a:schemeClr>
                    </a:solidFill>
                  </a:tcPr>
                </a:tc>
                <a:extLst>
                  <a:ext uri="{0D108BD9-81ED-4DB2-BD59-A6C34878D82A}">
                    <a16:rowId xmlns:a16="http://schemas.microsoft.com/office/drawing/2014/main" val="1544756954"/>
                  </a:ext>
                </a:extLst>
              </a:tr>
              <a:tr h="115715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accent6">
                              <a:lumMod val="50000"/>
                            </a:schemeClr>
                          </a:solidFill>
                          <a:effectLst/>
                          <a:latin typeface="Twinkl" panose="02000000000000000000" pitchFamily="2" charset="0"/>
                          <a:ea typeface="+mn-ea"/>
                          <a:cs typeface="+mn-cs"/>
                        </a:rPr>
                        <a:t>To enable children to become part of our local area and the wider world they need to be able to read. Therefore our phonics programme is designed to ensure every child becomes a capable and fluent reader. We want every child to succeed in phonics and ensure children who are not ‘keeping up’ with the phonics programme are given rapid intervention enabling all children to become lifelong readers. </a:t>
                      </a:r>
                    </a:p>
                    <a:p>
                      <a:pPr marL="0" marR="0" indent="0" algn="ctr" defTabSz="914400" rtl="0" eaLnBrk="1" fontAlgn="auto" latinLnBrk="0" hangingPunct="1">
                        <a:lnSpc>
                          <a:spcPct val="100000"/>
                        </a:lnSpc>
                        <a:spcBef>
                          <a:spcPts val="0"/>
                        </a:spcBef>
                        <a:spcAft>
                          <a:spcPts val="0"/>
                        </a:spcAft>
                        <a:buClrTx/>
                        <a:buSzTx/>
                        <a:buFontTx/>
                        <a:buNone/>
                        <a:tabLst/>
                        <a:defRPr/>
                      </a:pPr>
                      <a:endParaRPr lang="en-GB" sz="1400" kern="1200" baseline="0" dirty="0" smtClean="0">
                        <a:solidFill>
                          <a:schemeClr val="accent6">
                            <a:lumMod val="50000"/>
                          </a:schemeClr>
                        </a:solidFill>
                        <a:effectLst/>
                        <a:latin typeface="Twinkl" panose="02000000000000000000" pitchFamily="2"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1400" kern="1200" baseline="0" dirty="0" smtClean="0">
                          <a:solidFill>
                            <a:schemeClr val="accent6">
                              <a:lumMod val="50000"/>
                            </a:schemeClr>
                          </a:solidFill>
                          <a:effectLst/>
                          <a:latin typeface="Twinkl" panose="02000000000000000000" pitchFamily="2" charset="0"/>
                          <a:ea typeface="+mn-ea"/>
                          <a:cs typeface="+mn-cs"/>
                        </a:rPr>
                        <a:t>We ensure that our reading books reflect a wide range of experiences and opportunities. </a:t>
                      </a:r>
                    </a:p>
                    <a:p>
                      <a:pPr marL="0" marR="0" indent="0" algn="ctr" defTabSz="914400" rtl="0" eaLnBrk="1" fontAlgn="auto" latinLnBrk="0" hangingPunct="1">
                        <a:lnSpc>
                          <a:spcPct val="100000"/>
                        </a:lnSpc>
                        <a:spcBef>
                          <a:spcPts val="0"/>
                        </a:spcBef>
                        <a:spcAft>
                          <a:spcPts val="0"/>
                        </a:spcAft>
                        <a:buClrTx/>
                        <a:buSzTx/>
                        <a:buFontTx/>
                        <a:buNone/>
                        <a:tabLst/>
                        <a:defRPr/>
                      </a:pPr>
                      <a:endParaRPr lang="en-GB" sz="1400" kern="1200" baseline="0" dirty="0" smtClean="0">
                        <a:solidFill>
                          <a:schemeClr val="accent6">
                            <a:lumMod val="50000"/>
                          </a:schemeClr>
                        </a:solidFill>
                        <a:effectLst/>
                        <a:latin typeface="Twinkl" panose="02000000000000000000" pitchFamily="2"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GB" sz="1400" kern="1200" dirty="0" smtClean="0">
                        <a:solidFill>
                          <a:schemeClr val="accent6">
                            <a:lumMod val="50000"/>
                          </a:schemeClr>
                        </a:solidFill>
                        <a:effectLst/>
                        <a:latin typeface="Twinkl" panose="02000000000000000000" pitchFamily="2" charset="0"/>
                        <a:ea typeface="+mn-ea"/>
                        <a:cs typeface="+mn-cs"/>
                      </a:endParaRPr>
                    </a:p>
                  </a:txBody>
                  <a:tcPr/>
                </a:tc>
                <a:tc>
                  <a:txBody>
                    <a:bodyPr/>
                    <a:lstStyle/>
                    <a:p>
                      <a:pPr algn="ctr"/>
                      <a:r>
                        <a:rPr lang="en-GB" sz="1400" dirty="0" smtClean="0">
                          <a:solidFill>
                            <a:schemeClr val="accent6">
                              <a:lumMod val="50000"/>
                            </a:schemeClr>
                          </a:solidFill>
                          <a:latin typeface="Twinkl" panose="02000000000000000000" pitchFamily="2" charset="0"/>
                        </a:rPr>
                        <a:t>We want</a:t>
                      </a:r>
                      <a:r>
                        <a:rPr lang="en-GB" sz="1400" baseline="0" dirty="0" smtClean="0">
                          <a:solidFill>
                            <a:schemeClr val="accent6">
                              <a:lumMod val="50000"/>
                            </a:schemeClr>
                          </a:solidFill>
                          <a:latin typeface="Twinkl" panose="02000000000000000000" pitchFamily="2" charset="0"/>
                        </a:rPr>
                        <a:t> to inspire all children to develop a love of learning which explicitly links to learn to read as reading is crucial to acquiring more knowledge. </a:t>
                      </a:r>
                    </a:p>
                    <a:p>
                      <a:pPr algn="ctr"/>
                      <a:endParaRPr lang="en-GB" sz="1400" baseline="0" dirty="0" smtClean="0">
                        <a:solidFill>
                          <a:schemeClr val="accent6">
                            <a:lumMod val="50000"/>
                          </a:schemeClr>
                        </a:solidFill>
                        <a:latin typeface="Twinkl" panose="02000000000000000000" pitchFamily="2" charset="0"/>
                      </a:endParaRPr>
                    </a:p>
                    <a:p>
                      <a:pPr algn="ctr"/>
                      <a:r>
                        <a:rPr lang="en-GB" sz="1400" baseline="0" dirty="0" smtClean="0">
                          <a:solidFill>
                            <a:schemeClr val="accent6">
                              <a:lumMod val="50000"/>
                            </a:schemeClr>
                          </a:solidFill>
                          <a:latin typeface="Twinkl" panose="02000000000000000000" pitchFamily="2" charset="0"/>
                        </a:rPr>
                        <a:t>By giving children a secure foundation in reading they are able to access all aspects of our broad and balanced curriculum enabling them to become inquisitive learners. </a:t>
                      </a:r>
                    </a:p>
                    <a:p>
                      <a:pPr algn="ctr"/>
                      <a:r>
                        <a:rPr lang="en-GB" sz="1400" baseline="0" dirty="0" smtClean="0">
                          <a:solidFill>
                            <a:schemeClr val="accent6">
                              <a:lumMod val="50000"/>
                            </a:schemeClr>
                          </a:solidFill>
                          <a:latin typeface="Twinkl" panose="02000000000000000000" pitchFamily="2" charset="0"/>
                        </a:rPr>
                        <a:t/>
                      </a:r>
                      <a:br>
                        <a:rPr lang="en-GB" sz="1400" baseline="0" dirty="0" smtClean="0">
                          <a:solidFill>
                            <a:schemeClr val="accent6">
                              <a:lumMod val="50000"/>
                            </a:schemeClr>
                          </a:solidFill>
                          <a:latin typeface="Twinkl" panose="02000000000000000000" pitchFamily="2" charset="0"/>
                        </a:rPr>
                      </a:br>
                      <a:r>
                        <a:rPr lang="en-GB" sz="2000" baseline="0" dirty="0" smtClean="0">
                          <a:solidFill>
                            <a:schemeClr val="accent6">
                              <a:lumMod val="50000"/>
                            </a:schemeClr>
                          </a:solidFill>
                          <a:latin typeface="Affectionately Yours" pitchFamily="2" charset="0"/>
                        </a:rPr>
                        <a:t>We are learning to read and reading to learn.</a:t>
                      </a:r>
                    </a:p>
                  </a:txBody>
                  <a:tcPr/>
                </a:tc>
                <a:tc>
                  <a:txBody>
                    <a:bodyPr/>
                    <a:lstStyle/>
                    <a:p>
                      <a:pPr algn="ctr"/>
                      <a:r>
                        <a:rPr lang="en-GB" sz="1400" dirty="0" smtClean="0">
                          <a:solidFill>
                            <a:schemeClr val="accent6">
                              <a:lumMod val="50000"/>
                            </a:schemeClr>
                          </a:solidFill>
                          <a:latin typeface="Twinkl" panose="02000000000000000000" pitchFamily="2" charset="0"/>
                        </a:rPr>
                        <a:t>Our</a:t>
                      </a:r>
                      <a:r>
                        <a:rPr lang="en-GB" sz="1400" baseline="0" dirty="0" smtClean="0">
                          <a:solidFill>
                            <a:schemeClr val="accent6">
                              <a:lumMod val="50000"/>
                            </a:schemeClr>
                          </a:solidFill>
                          <a:latin typeface="Twinkl" panose="02000000000000000000" pitchFamily="2" charset="0"/>
                        </a:rPr>
                        <a:t> phonics programme ‘Floppy’s Phonics’ has several links to language and communication. We have specifically chosen this programme as teaching vocabulary and expanding the children’s use and understanding of language is a key part of Floppy’s Phonics. </a:t>
                      </a:r>
                    </a:p>
                    <a:p>
                      <a:pPr algn="ctr"/>
                      <a:endParaRPr lang="en-GB" sz="1400" baseline="0" dirty="0" smtClean="0">
                        <a:solidFill>
                          <a:schemeClr val="accent6">
                            <a:lumMod val="50000"/>
                          </a:schemeClr>
                        </a:solidFill>
                        <a:latin typeface="Twinkl" panose="02000000000000000000" pitchFamily="2" charset="0"/>
                      </a:endParaRPr>
                    </a:p>
                    <a:p>
                      <a:pPr algn="ctr"/>
                      <a:r>
                        <a:rPr lang="en-GB" sz="1400" baseline="0" dirty="0" smtClean="0">
                          <a:solidFill>
                            <a:schemeClr val="accent6">
                              <a:lumMod val="50000"/>
                            </a:schemeClr>
                          </a:solidFill>
                          <a:latin typeface="Twinkl" panose="02000000000000000000" pitchFamily="2" charset="0"/>
                        </a:rPr>
                        <a:t>The stories that the children have access to during phonics have a wide range of vocabulary which will support children’s development of language skills. Floppy’s Phonics has been designed to allow children regular opportunities to revise new vocabulary. </a:t>
                      </a:r>
                      <a:endParaRPr lang="en-GB" sz="1400" dirty="0">
                        <a:solidFill>
                          <a:schemeClr val="accent6">
                            <a:lumMod val="50000"/>
                          </a:schemeClr>
                        </a:solidFill>
                        <a:latin typeface="Twinkl" panose="02000000000000000000" pitchFamily="2" charset="0"/>
                      </a:endParaRPr>
                    </a:p>
                  </a:txBody>
                  <a:tcPr/>
                </a:tc>
                <a:tc>
                  <a:txBody>
                    <a:bodyPr/>
                    <a:lstStyle/>
                    <a:p>
                      <a:pPr algn="ctr"/>
                      <a:r>
                        <a:rPr lang="en-GB" sz="1400" dirty="0" smtClean="0">
                          <a:solidFill>
                            <a:schemeClr val="accent6">
                              <a:lumMod val="50000"/>
                            </a:schemeClr>
                          </a:solidFill>
                          <a:latin typeface="Twinkl" panose="02000000000000000000" pitchFamily="2" charset="0"/>
                        </a:rPr>
                        <a:t>We</a:t>
                      </a:r>
                      <a:r>
                        <a:rPr lang="en-GB" sz="1400" baseline="0" dirty="0" smtClean="0">
                          <a:solidFill>
                            <a:schemeClr val="accent6">
                              <a:lumMod val="50000"/>
                            </a:schemeClr>
                          </a:solidFill>
                          <a:latin typeface="Twinkl" panose="02000000000000000000" pitchFamily="2" charset="0"/>
                        </a:rPr>
                        <a:t> aim for all children to become lifelong readers as we know this skill is crucial to personal growth.</a:t>
                      </a:r>
                    </a:p>
                    <a:p>
                      <a:pPr algn="ctr"/>
                      <a:r>
                        <a:rPr lang="en-GB" sz="1400" baseline="0" dirty="0" smtClean="0">
                          <a:solidFill>
                            <a:schemeClr val="accent6">
                              <a:lumMod val="50000"/>
                            </a:schemeClr>
                          </a:solidFill>
                          <a:latin typeface="Twinkl" panose="02000000000000000000" pitchFamily="2" charset="0"/>
                        </a:rPr>
                        <a:t/>
                      </a:r>
                      <a:br>
                        <a:rPr lang="en-GB" sz="1400" baseline="0" dirty="0" smtClean="0">
                          <a:solidFill>
                            <a:schemeClr val="accent6">
                              <a:lumMod val="50000"/>
                            </a:schemeClr>
                          </a:solidFill>
                          <a:latin typeface="Twinkl" panose="02000000000000000000" pitchFamily="2" charset="0"/>
                        </a:rPr>
                      </a:br>
                      <a:r>
                        <a:rPr lang="en-GB" sz="1400" baseline="0" dirty="0" smtClean="0">
                          <a:solidFill>
                            <a:schemeClr val="accent6">
                              <a:lumMod val="50000"/>
                            </a:schemeClr>
                          </a:solidFill>
                          <a:latin typeface="Twinkl" panose="02000000000000000000" pitchFamily="2" charset="0"/>
                        </a:rPr>
                        <a:t>We ensure all children are given the tools to become resilient learners within all phonics lessons.</a:t>
                      </a:r>
                    </a:p>
                    <a:p>
                      <a:pPr algn="ctr"/>
                      <a:endParaRPr lang="en-GB" sz="1400" baseline="0" dirty="0" smtClean="0">
                        <a:solidFill>
                          <a:schemeClr val="accent6">
                            <a:lumMod val="50000"/>
                          </a:schemeClr>
                        </a:solidFill>
                        <a:latin typeface="Twinkl" panose="02000000000000000000" pitchFamily="2" charset="0"/>
                      </a:endParaRPr>
                    </a:p>
                    <a:p>
                      <a:pPr algn="ctr"/>
                      <a:r>
                        <a:rPr lang="en-GB" sz="1400" baseline="0" dirty="0" smtClean="0">
                          <a:solidFill>
                            <a:schemeClr val="accent6">
                              <a:lumMod val="50000"/>
                            </a:schemeClr>
                          </a:solidFill>
                          <a:latin typeface="Twinkl" panose="02000000000000000000" pitchFamily="2" charset="0"/>
                        </a:rPr>
                        <a:t>Children are given opportunities to work independently, with an adult and in small focussed learning groups which enables children to develop their learning and social skills. </a:t>
                      </a:r>
                      <a:endParaRPr lang="en-GB" sz="1400" dirty="0">
                        <a:solidFill>
                          <a:schemeClr val="accent6">
                            <a:lumMod val="50000"/>
                          </a:schemeClr>
                        </a:solidFill>
                        <a:latin typeface="Twinkl" panose="02000000000000000000" pitchFamily="2" charset="0"/>
                      </a:endParaRPr>
                    </a:p>
                  </a:txBody>
                  <a:tcPr/>
                </a:tc>
                <a:extLst>
                  <a:ext uri="{0D108BD9-81ED-4DB2-BD59-A6C34878D82A}">
                    <a16:rowId xmlns:a16="http://schemas.microsoft.com/office/drawing/2014/main" val="902521195"/>
                  </a:ext>
                </a:extLst>
              </a:tr>
            </a:tbl>
          </a:graphicData>
        </a:graphic>
      </p:graphicFrame>
      <p:sp>
        <p:nvSpPr>
          <p:cNvPr id="8" name="Rectangle 7"/>
          <p:cNvSpPr/>
          <p:nvPr/>
        </p:nvSpPr>
        <p:spPr>
          <a:xfrm>
            <a:off x="444137" y="1246368"/>
            <a:ext cx="11242766" cy="597856"/>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3200" b="1" noProof="0" dirty="0" smtClean="0">
                <a:solidFill>
                  <a:srgbClr val="70AD47"/>
                </a:solidFill>
                <a:latin typeface="Affectionately Yours" pitchFamily="2" charset="0"/>
                <a:ea typeface="Calibri" panose="020F0502020204030204" pitchFamily="34" charset="0"/>
                <a:cs typeface="Calibri" panose="020F0502020204030204" pitchFamily="34" charset="0"/>
              </a:rPr>
              <a:t>Phonics</a:t>
            </a:r>
            <a:endParaRPr kumimoji="0" lang="en-GB" sz="4800" b="1" i="0" u="none" strike="noStrike" kern="1200" cap="none" spc="0" normalizeH="0" baseline="0" noProof="0" dirty="0">
              <a:ln>
                <a:noFill/>
              </a:ln>
              <a:solidFill>
                <a:srgbClr val="70AD47"/>
              </a:solidFill>
              <a:effectLst/>
              <a:uLnTx/>
              <a:uFillTx/>
              <a:latin typeface="Affectionately Yours" pitchFamily="2" charset="0"/>
              <a:ea typeface="Calibri" panose="020F0502020204030204" pitchFamily="34" charset="0"/>
              <a:cs typeface="Times New Roman" panose="02020603050405020304" pitchFamily="18" charset="0"/>
            </a:endParaRPr>
          </a:p>
        </p:txBody>
      </p:sp>
      <p:pic>
        <p:nvPicPr>
          <p:cNvPr id="10" name="Picture 9"/>
          <p:cNvPicPr>
            <a:picLocks noChangeAspect="1"/>
          </p:cNvPicPr>
          <p:nvPr/>
        </p:nvPicPr>
        <p:blipFill rotWithShape="1">
          <a:blip r:embed="rId3">
            <a:clrChange>
              <a:clrFrom>
                <a:srgbClr val="FFFFFF"/>
              </a:clrFrom>
              <a:clrTo>
                <a:srgbClr val="FFFFFF">
                  <a:alpha val="0"/>
                </a:srgbClr>
              </a:clrTo>
            </a:clrChange>
          </a:blip>
          <a:srcRect t="12316"/>
          <a:stretch/>
        </p:blipFill>
        <p:spPr>
          <a:xfrm>
            <a:off x="2522845" y="2144393"/>
            <a:ext cx="365062" cy="348343"/>
          </a:xfrm>
          <a:prstGeom prst="rect">
            <a:avLst/>
          </a:prstGeom>
        </p:spPr>
      </p:pic>
      <p:pic>
        <p:nvPicPr>
          <p:cNvPr id="16" name="Picture 15"/>
          <p:cNvPicPr>
            <a:picLocks noChangeAspect="1"/>
          </p:cNvPicPr>
          <p:nvPr/>
        </p:nvPicPr>
        <p:blipFill>
          <a:blip r:embed="rId4">
            <a:clrChange>
              <a:clrFrom>
                <a:srgbClr val="FFFFFF"/>
              </a:clrFrom>
              <a:clrTo>
                <a:srgbClr val="FFFFFF">
                  <a:alpha val="0"/>
                </a:srgbClr>
              </a:clrTo>
            </a:clrChange>
          </a:blip>
          <a:stretch>
            <a:fillRect/>
          </a:stretch>
        </p:blipFill>
        <p:spPr>
          <a:xfrm>
            <a:off x="7101764" y="2192974"/>
            <a:ext cx="680434" cy="361704"/>
          </a:xfrm>
          <a:prstGeom prst="rect">
            <a:avLst/>
          </a:prstGeom>
        </p:spPr>
      </p:pic>
      <p:pic>
        <p:nvPicPr>
          <p:cNvPr id="17" name="Picture 16"/>
          <p:cNvPicPr>
            <a:picLocks noChangeAspect="1"/>
          </p:cNvPicPr>
          <p:nvPr/>
        </p:nvPicPr>
        <p:blipFill rotWithShape="1">
          <a:blip r:embed="rId5">
            <a:clrChange>
              <a:clrFrom>
                <a:srgbClr val="FFFFFF"/>
              </a:clrFrom>
              <a:clrTo>
                <a:srgbClr val="FFFFFF">
                  <a:alpha val="0"/>
                </a:srgbClr>
              </a:clrTo>
            </a:clrChange>
            <a:duotone>
              <a:prstClr val="black"/>
              <a:schemeClr val="accent6">
                <a:tint val="45000"/>
                <a:satMod val="400000"/>
              </a:schemeClr>
            </a:duotone>
          </a:blip>
          <a:srcRect t="9960"/>
          <a:stretch/>
        </p:blipFill>
        <p:spPr>
          <a:xfrm>
            <a:off x="4399016" y="2272387"/>
            <a:ext cx="529298" cy="339385"/>
          </a:xfrm>
          <a:prstGeom prst="rect">
            <a:avLst/>
          </a:prstGeom>
        </p:spPr>
      </p:pic>
      <p:pic>
        <p:nvPicPr>
          <p:cNvPr id="18" name="Picture 17"/>
          <p:cNvPicPr>
            <a:picLocks noChangeAspect="1"/>
          </p:cNvPicPr>
          <p:nvPr/>
        </p:nvPicPr>
        <p:blipFill rotWithShape="1">
          <a:blip r:embed="rId6">
            <a:clrChange>
              <a:clrFrom>
                <a:srgbClr val="FFFFFF"/>
              </a:clrFrom>
              <a:clrTo>
                <a:srgbClr val="FFFFFF">
                  <a:alpha val="0"/>
                </a:srgbClr>
              </a:clrTo>
            </a:clrChange>
            <a:duotone>
              <a:schemeClr val="accent6">
                <a:shade val="45000"/>
                <a:satMod val="135000"/>
              </a:schemeClr>
              <a:prstClr val="white"/>
            </a:duotone>
          </a:blip>
          <a:srcRect l="7394"/>
          <a:stretch/>
        </p:blipFill>
        <p:spPr>
          <a:xfrm rot="857937">
            <a:off x="11507067" y="2233085"/>
            <a:ext cx="359671" cy="326783"/>
          </a:xfrm>
          <a:prstGeom prst="rect">
            <a:avLst/>
          </a:prstGeom>
        </p:spPr>
      </p:pic>
    </p:spTree>
    <p:extLst>
      <p:ext uri="{BB962C8B-B14F-4D97-AF65-F5344CB8AC3E}">
        <p14:creationId xmlns:p14="http://schemas.microsoft.com/office/powerpoint/2010/main" val="3783644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753</Words>
  <Application>Microsoft Office PowerPoint</Application>
  <PresentationFormat>Widescreen</PresentationFormat>
  <Paragraphs>31</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Affectionately Yours</vt:lpstr>
      <vt:lpstr>Arial</vt:lpstr>
      <vt:lpstr>Calibri</vt:lpstr>
      <vt:lpstr>Calibri Light</vt:lpstr>
      <vt:lpstr>Times New Roman</vt:lpstr>
      <vt:lpstr>Twinkl</vt:lpstr>
      <vt:lpstr>Office Theme</vt:lpstr>
      <vt:lpstr>Our School Values</vt:lpstr>
      <vt:lpstr>Curriculum Drivers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School Values</dc:title>
  <dc:creator>C Peart</dc:creator>
  <cp:lastModifiedBy>C Peart</cp:lastModifiedBy>
  <cp:revision>6</cp:revision>
  <dcterms:created xsi:type="dcterms:W3CDTF">2023-04-20T14:54:49Z</dcterms:created>
  <dcterms:modified xsi:type="dcterms:W3CDTF">2023-05-15T13:50:12Z</dcterms:modified>
</cp:coreProperties>
</file>