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332" autoAdjust="0"/>
  </p:normalViewPr>
  <p:slideViewPr>
    <p:cSldViewPr snapToGrid="0">
      <p:cViewPr varScale="1">
        <p:scale>
          <a:sx n="83" d="100"/>
          <a:sy n="83" d="100"/>
        </p:scale>
        <p:origin x="68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17/10/2024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1807932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17/10/2024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195068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17/10/2024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273012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17/10/2024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72289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8D9FD8A-C1A4-4EC1-827A-8F5A6C2C5D27}" type="datetimeFigureOut">
              <a:rPr lang="en-GB" smtClean="0"/>
              <a:t>17/10/2024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4113296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D9FD8A-C1A4-4EC1-827A-8F5A6C2C5D27}" type="datetimeFigureOut">
              <a:rPr lang="en-GB" smtClean="0"/>
              <a:t>17/10/2024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35804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8D9FD8A-C1A4-4EC1-827A-8F5A6C2C5D27}" type="datetimeFigureOut">
              <a:rPr lang="en-GB" smtClean="0"/>
              <a:t>17/10/2024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2174647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8D9FD8A-C1A4-4EC1-827A-8F5A6C2C5D27}" type="datetimeFigureOut">
              <a:rPr lang="en-GB" smtClean="0"/>
              <a:t>17/10/2024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958688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D9FD8A-C1A4-4EC1-827A-8F5A6C2C5D27}" type="datetimeFigureOut">
              <a:rPr lang="en-GB" smtClean="0"/>
              <a:t>17/10/2024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1829380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8D9FD8A-C1A4-4EC1-827A-8F5A6C2C5D27}" type="datetimeFigureOut">
              <a:rPr lang="en-GB" smtClean="0"/>
              <a:t>17/10/2024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16163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8D9FD8A-C1A4-4EC1-827A-8F5A6C2C5D27}" type="datetimeFigureOut">
              <a:rPr lang="en-GB" smtClean="0"/>
              <a:t>17/10/2024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908058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D9FD8A-C1A4-4EC1-827A-8F5A6C2C5D27}" type="datetimeFigureOut">
              <a:rPr lang="en-GB" smtClean="0"/>
              <a:t>17/10/2024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7EE41A-2EBF-4553-8F9E-C44CA2FBD46B}" type="slidenum">
              <a:rPr lang="en-GB" smtClean="0"/>
              <a:t>‹#›</a:t>
            </a:fld>
            <a:endParaRPr lang="en-GB"/>
          </a:p>
        </p:txBody>
      </p:sp>
    </p:spTree>
    <p:extLst>
      <p:ext uri="{BB962C8B-B14F-4D97-AF65-F5344CB8AC3E}">
        <p14:creationId xmlns:p14="http://schemas.microsoft.com/office/powerpoint/2010/main" val="687499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58768097"/>
              </p:ext>
            </p:extLst>
          </p:nvPr>
        </p:nvGraphicFramePr>
        <p:xfrm>
          <a:off x="114662" y="195634"/>
          <a:ext cx="11962674" cy="6615174"/>
        </p:xfrm>
        <a:graphic>
          <a:graphicData uri="http://schemas.openxmlformats.org/drawingml/2006/table">
            <a:tbl>
              <a:tblPr firstRow="1" bandRow="1">
                <a:tableStyleId>{5C22544A-7EE6-4342-B048-85BDC9FD1C3A}</a:tableStyleId>
              </a:tblPr>
              <a:tblGrid>
                <a:gridCol w="3987558">
                  <a:extLst>
                    <a:ext uri="{9D8B030D-6E8A-4147-A177-3AD203B41FA5}">
                      <a16:colId xmlns:a16="http://schemas.microsoft.com/office/drawing/2014/main" val="3415927914"/>
                    </a:ext>
                  </a:extLst>
                </a:gridCol>
                <a:gridCol w="3987558">
                  <a:extLst>
                    <a:ext uri="{9D8B030D-6E8A-4147-A177-3AD203B41FA5}">
                      <a16:colId xmlns:a16="http://schemas.microsoft.com/office/drawing/2014/main" val="866025465"/>
                    </a:ext>
                  </a:extLst>
                </a:gridCol>
                <a:gridCol w="3987558">
                  <a:extLst>
                    <a:ext uri="{9D8B030D-6E8A-4147-A177-3AD203B41FA5}">
                      <a16:colId xmlns:a16="http://schemas.microsoft.com/office/drawing/2014/main" val="2975391216"/>
                    </a:ext>
                  </a:extLst>
                </a:gridCol>
              </a:tblGrid>
              <a:tr h="823662">
                <a:tc gridSpan="3">
                  <a:txBody>
                    <a:bodyPr/>
                    <a:lstStyle/>
                    <a:p>
                      <a:pPr algn="ctr"/>
                      <a:r>
                        <a:rPr lang="en-GB" sz="2400" b="0" dirty="0">
                          <a:solidFill>
                            <a:schemeClr val="accent6">
                              <a:lumMod val="75000"/>
                            </a:schemeClr>
                          </a:solidFill>
                          <a:latin typeface="Affectionately Yours" pitchFamily="2" charset="0"/>
                        </a:rPr>
                        <a:t>Ellwood Community Primary School</a:t>
                      </a:r>
                      <a:r>
                        <a:rPr lang="en-GB" sz="2400" b="0" baseline="0" dirty="0">
                          <a:solidFill>
                            <a:schemeClr val="accent6">
                              <a:lumMod val="75000"/>
                            </a:schemeClr>
                          </a:solidFill>
                          <a:latin typeface="Affectionately Yours" pitchFamily="2" charset="0"/>
                        </a:rPr>
                        <a:t> – Core Subject Overview</a:t>
                      </a:r>
                    </a:p>
                    <a:p>
                      <a:pPr algn="ctr"/>
                      <a:r>
                        <a:rPr lang="en-GB" sz="2400" baseline="0" dirty="0">
                          <a:solidFill>
                            <a:schemeClr val="accent6">
                              <a:lumMod val="75000"/>
                            </a:schemeClr>
                          </a:solidFill>
                          <a:latin typeface="Affectionately Yours" pitchFamily="2" charset="0"/>
                        </a:rPr>
                        <a:t>Year </a:t>
                      </a:r>
                      <a:r>
                        <a:rPr lang="en-GB" sz="2400" baseline="0" dirty="0" smtClean="0">
                          <a:solidFill>
                            <a:schemeClr val="accent6">
                              <a:lumMod val="75000"/>
                            </a:schemeClr>
                          </a:solidFill>
                          <a:latin typeface="Affectionately Yours" pitchFamily="2" charset="0"/>
                        </a:rPr>
                        <a:t>3 </a:t>
                      </a:r>
                      <a:r>
                        <a:rPr lang="en-GB" sz="2400" baseline="0" dirty="0">
                          <a:solidFill>
                            <a:schemeClr val="accent6">
                              <a:lumMod val="75000"/>
                            </a:schemeClr>
                          </a:solidFill>
                          <a:latin typeface="Affectionately Yours" pitchFamily="2" charset="0"/>
                        </a:rPr>
                        <a:t>– </a:t>
                      </a:r>
                      <a:r>
                        <a:rPr lang="en-GB" sz="2400" baseline="0" dirty="0" smtClean="0">
                          <a:solidFill>
                            <a:schemeClr val="accent6">
                              <a:lumMod val="75000"/>
                            </a:schemeClr>
                          </a:solidFill>
                          <a:latin typeface="Affectionately Yours" pitchFamily="2" charset="0"/>
                        </a:rPr>
                        <a:t>Autumn -Term 2</a:t>
                      </a:r>
                      <a:endParaRPr lang="en-GB" sz="2400" dirty="0">
                        <a:solidFill>
                          <a:schemeClr val="accent6">
                            <a:lumMod val="75000"/>
                          </a:schemeClr>
                        </a:solidFill>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355517563"/>
                  </a:ext>
                </a:extLst>
              </a:tr>
              <a:tr h="366072">
                <a:tc>
                  <a:txBody>
                    <a:bodyPr/>
                    <a:lstStyle/>
                    <a:p>
                      <a:pPr algn="ctr"/>
                      <a:r>
                        <a:rPr lang="en-GB" dirty="0">
                          <a:latin typeface="Twinkl" panose="02000000000000000000" pitchFamily="2" charset="0"/>
                        </a:rPr>
                        <a:t>English</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rgbClr val="CCCCFF"/>
                    </a:solidFill>
                  </a:tcPr>
                </a:tc>
                <a:tc>
                  <a:txBody>
                    <a:bodyPr/>
                    <a:lstStyle/>
                    <a:p>
                      <a:pPr algn="ctr"/>
                      <a:r>
                        <a:rPr lang="en-GB" dirty="0">
                          <a:latin typeface="Twinkl" panose="02000000000000000000" pitchFamily="2" charset="0"/>
                        </a:rPr>
                        <a:t>Maths</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dirty="0">
                          <a:latin typeface="Twinkl" panose="02000000000000000000" pitchFamily="2" charset="0"/>
                        </a:rPr>
                        <a:t>Science</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320289334"/>
                  </a:ext>
                </a:extLst>
              </a:tr>
              <a:tr h="5357176">
                <a:tc>
                  <a:txBody>
                    <a:bodyPr/>
                    <a:lstStyle/>
                    <a:p>
                      <a:pPr algn="l">
                        <a:spcAft>
                          <a:spcPts val="0"/>
                        </a:spcAft>
                      </a:pPr>
                      <a:r>
                        <a:rPr lang="en-US" sz="1400" baseline="0" dirty="0" smtClean="0">
                          <a:latin typeface="Twinkl Cursive Looped" panose="02000000000000000000" pitchFamily="2" charset="0"/>
                        </a:rPr>
                        <a:t>This term we will be learning and reading the text Iron Man, by Ted </a:t>
                      </a:r>
                      <a:r>
                        <a:rPr lang="en-US" sz="1400" baseline="0" dirty="0" err="1" smtClean="0">
                          <a:latin typeface="Twinkl Cursive Looped" panose="02000000000000000000" pitchFamily="2" charset="0"/>
                        </a:rPr>
                        <a:t>Hughs</a:t>
                      </a:r>
                      <a:r>
                        <a:rPr lang="en-US" sz="1400" baseline="0" dirty="0" smtClean="0">
                          <a:latin typeface="Twinkl Cursive Looped" panose="02000000000000000000" pitchFamily="2" charset="0"/>
                        </a:rPr>
                        <a:t>.</a:t>
                      </a:r>
                    </a:p>
                    <a:p>
                      <a:pPr algn="l">
                        <a:spcAft>
                          <a:spcPts val="0"/>
                        </a:spcAft>
                      </a:pPr>
                      <a:r>
                        <a:rPr lang="en-US" sz="1400" baseline="0" dirty="0" smtClean="0">
                          <a:latin typeface="Twinkl Cursive Looped" panose="02000000000000000000" pitchFamily="2" charset="0"/>
                        </a:rPr>
                        <a:t>We will be reading our first chapter book of the term. We will be learning a range of grammatical </a:t>
                      </a: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algn="l">
                        <a:spcAft>
                          <a:spcPts val="0"/>
                        </a:spcAft>
                      </a:pPr>
                      <a:endParaRPr lang="en-US" sz="1400" baseline="0" dirty="0" smtClean="0">
                        <a:latin typeface="Twinkl Cursive Looped" panose="02000000000000000000" pitchFamily="2" charset="0"/>
                      </a:endParaRPr>
                    </a:p>
                    <a:p>
                      <a:pPr marL="285750" indent="-285750" algn="l">
                        <a:spcAft>
                          <a:spcPts val="0"/>
                        </a:spcAft>
                        <a:buFontTx/>
                        <a:buChar char="-"/>
                      </a:pPr>
                      <a:r>
                        <a:rPr lang="en-US" sz="1400" baseline="0" dirty="0" smtClean="0">
                          <a:latin typeface="Twinkl Cursive Looped" panose="02000000000000000000" pitchFamily="2" charset="0"/>
                        </a:rPr>
                        <a:t>Past tense </a:t>
                      </a:r>
                    </a:p>
                    <a:p>
                      <a:pPr marL="285750" indent="-285750" algn="l">
                        <a:spcAft>
                          <a:spcPts val="0"/>
                        </a:spcAft>
                        <a:buFontTx/>
                        <a:buChar char="-"/>
                      </a:pPr>
                      <a:r>
                        <a:rPr lang="en-US" sz="1400" baseline="0" dirty="0" smtClean="0">
                          <a:latin typeface="Twinkl Cursive Looped" panose="02000000000000000000" pitchFamily="2" charset="0"/>
                        </a:rPr>
                        <a:t>Subordinate clauses</a:t>
                      </a:r>
                    </a:p>
                    <a:p>
                      <a:pPr marL="285750" indent="-285750" algn="l">
                        <a:spcAft>
                          <a:spcPts val="0"/>
                        </a:spcAft>
                        <a:buFontTx/>
                        <a:buChar char="-"/>
                      </a:pPr>
                      <a:r>
                        <a:rPr lang="en-US" sz="1400" baseline="0" dirty="0" smtClean="0">
                          <a:latin typeface="Twinkl Cursive Looped" panose="02000000000000000000" pitchFamily="2" charset="0"/>
                        </a:rPr>
                        <a:t>Pronouns </a:t>
                      </a:r>
                    </a:p>
                    <a:p>
                      <a:pPr marL="285750" indent="-285750" algn="l">
                        <a:spcAft>
                          <a:spcPts val="0"/>
                        </a:spcAft>
                        <a:buFontTx/>
                        <a:buChar char="-"/>
                      </a:pPr>
                      <a:r>
                        <a:rPr lang="en-US" sz="1400" baseline="0" dirty="0" smtClean="0">
                          <a:latin typeface="Twinkl Cursive Looped" panose="02000000000000000000" pitchFamily="2" charset="0"/>
                        </a:rPr>
                        <a:t>Vowel and consonants – recap</a:t>
                      </a:r>
                    </a:p>
                    <a:p>
                      <a:pPr marL="285750" indent="-285750" algn="l">
                        <a:spcAft>
                          <a:spcPts val="0"/>
                        </a:spcAft>
                        <a:buFontTx/>
                        <a:buChar char="-"/>
                      </a:pPr>
                      <a:r>
                        <a:rPr lang="en-US" sz="1400" baseline="0" dirty="0" err="1" smtClean="0">
                          <a:latin typeface="Twinkl Cursive Looped" panose="02000000000000000000" pitchFamily="2" charset="0"/>
                        </a:rPr>
                        <a:t>Sufixes</a:t>
                      </a:r>
                      <a:endParaRPr lang="en-US" sz="1400" baseline="0" dirty="0" smtClean="0">
                        <a:latin typeface="Twinkl Cursive Looped" panose="02000000000000000000" pitchFamily="2" charset="0"/>
                      </a:endParaRPr>
                    </a:p>
                    <a:p>
                      <a:pPr marL="285750" indent="-285750" algn="l">
                        <a:spcAft>
                          <a:spcPts val="0"/>
                        </a:spcAft>
                        <a:buFontTx/>
                        <a:buChar char="-"/>
                      </a:pPr>
                      <a:r>
                        <a:rPr lang="en-US" sz="1400" baseline="0" dirty="0" smtClean="0">
                          <a:latin typeface="Twinkl Cursive Looped" panose="02000000000000000000" pitchFamily="2" charset="0"/>
                        </a:rPr>
                        <a:t>Prefixes</a:t>
                      </a:r>
                    </a:p>
                    <a:p>
                      <a:pPr marL="285750" indent="-285750" algn="l">
                        <a:spcAft>
                          <a:spcPts val="0"/>
                        </a:spcAft>
                        <a:buFontTx/>
                        <a:buChar char="-"/>
                      </a:pPr>
                      <a:r>
                        <a:rPr lang="en-US" sz="1400" baseline="0" dirty="0" smtClean="0">
                          <a:latin typeface="Twinkl Cursive Looped" panose="02000000000000000000" pitchFamily="2" charset="0"/>
                        </a:rPr>
                        <a:t>Contractions</a:t>
                      </a:r>
                    </a:p>
                    <a:p>
                      <a:pPr marL="285750" indent="-285750" algn="l">
                        <a:spcAft>
                          <a:spcPts val="0"/>
                        </a:spcAft>
                        <a:buFontTx/>
                        <a:buChar char="-"/>
                      </a:pPr>
                      <a:r>
                        <a:rPr lang="en-US" sz="1400" baseline="0" dirty="0" smtClean="0">
                          <a:latin typeface="Twinkl Cursive Looped" panose="02000000000000000000" pitchFamily="2" charset="0"/>
                        </a:rPr>
                        <a:t> Apostrophes </a:t>
                      </a:r>
                    </a:p>
                    <a:p>
                      <a:pPr marL="285750" indent="-285750" algn="l">
                        <a:spcAft>
                          <a:spcPts val="0"/>
                        </a:spcAft>
                        <a:buFontTx/>
                        <a:buChar char="-"/>
                      </a:pPr>
                      <a:endParaRPr lang="en-US" sz="1400" baseline="0" dirty="0" smtClean="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t"/>
                      <a:r>
                        <a:rPr lang="en-US" sz="1400" kern="1200" baseline="0" dirty="0" smtClean="0">
                          <a:solidFill>
                            <a:schemeClr val="dk1"/>
                          </a:solidFill>
                          <a:effectLst/>
                          <a:latin typeface="Twinkl Cursive Looped" panose="02000000000000000000" pitchFamily="2" charset="0"/>
                          <a:ea typeface="+mn-ea"/>
                          <a:cs typeface="+mn-cs"/>
                        </a:rPr>
                        <a:t> </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ase"/>
                      <a:r>
                        <a:rPr lang="en-US" sz="1400" b="1" i="0" kern="1200" baseline="0" dirty="0" smtClean="0">
                          <a:solidFill>
                            <a:schemeClr val="dk1"/>
                          </a:solidFill>
                          <a:effectLst/>
                          <a:latin typeface="Twinkl Cursive Looped" panose="02000000000000000000" pitchFamily="2" charset="0"/>
                          <a:ea typeface="+mn-ea"/>
                          <a:cs typeface="+mn-cs"/>
                        </a:rPr>
                        <a:t>Light and Shadows</a:t>
                      </a:r>
                    </a:p>
                    <a:p>
                      <a:pPr algn="ctr" fontAlgn="base"/>
                      <a:endParaRPr lang="en-US" sz="1400" b="0" i="0" kern="1200" baseline="0" dirty="0" smtClean="0">
                        <a:solidFill>
                          <a:schemeClr val="dk1"/>
                        </a:solidFill>
                        <a:effectLst/>
                        <a:latin typeface="Twinkl Cursive Looped" panose="02000000000000000000" pitchFamily="2" charset="0"/>
                        <a:ea typeface="+mn-ea"/>
                        <a:cs typeface="+mn-cs"/>
                      </a:endParaRPr>
                    </a:p>
                    <a:p>
                      <a:pPr algn="ctr" fontAlgn="base"/>
                      <a:r>
                        <a:rPr lang="en-US" sz="1400" b="0" i="0" u="none" strike="noStrike" kern="1200" baseline="0" dirty="0" smtClean="0">
                          <a:solidFill>
                            <a:schemeClr val="dk1"/>
                          </a:solidFill>
                          <a:latin typeface="Twinkl Cursive Looped" panose="02000000000000000000" pitchFamily="2" charset="0"/>
                          <a:ea typeface="+mn-ea"/>
                          <a:cs typeface="+mn-cs"/>
                        </a:rPr>
                        <a:t>They will learn about different sources of light, and that we need light to see. The children will work scientifically and collaboratively to investigate reflective materials, in the context of designing a new book bag. They will work in a hands on way to play a range of mirror games, finding out more about reflective surfaces. Furthermore, they will learn that the sun’s light can be dangerous, and will create an advert for a pair of sunglasses or a sun hat that they have designed. The children will have chance to test which objects are opaque in an exciting investigation to design the most effective curtains, and will find out how shadows change when the distance between the object and light source changes. They will develop their scientific enquiry skills, making observations, predictions and conclusions.</a:t>
                      </a:r>
                    </a:p>
                    <a:p>
                      <a:pPr algn="ctr" fontAlgn="base"/>
                      <a:endParaRPr lang="en-US" sz="1050" b="0" i="0" u="none" strike="noStrike" kern="1200" baseline="0" dirty="0" smtClean="0">
                        <a:solidFill>
                          <a:schemeClr val="dk1"/>
                        </a:solidFill>
                        <a:effectLst/>
                        <a:latin typeface="Twinkl Cursive Looped" panose="02000000000000000000" pitchFamily="2" charset="0"/>
                        <a:ea typeface="+mn-ea"/>
                        <a:cs typeface="+mn-cs"/>
                      </a:endParaRPr>
                    </a:p>
                    <a:p>
                      <a:pPr algn="ctr" fontAlgn="base"/>
                      <a:endParaRPr lang="en-US" sz="1050" b="0" i="0" u="none" strike="noStrike" kern="1200" baseline="0" dirty="0" smtClean="0">
                        <a:solidFill>
                          <a:schemeClr val="dk1"/>
                        </a:solidFill>
                        <a:effectLst/>
                        <a:latin typeface="Twinkl Cursive Looped" panose="02000000000000000000" pitchFamily="2" charset="0"/>
                        <a:ea typeface="+mn-ea"/>
                        <a:cs typeface="+mn-cs"/>
                      </a:endParaRPr>
                    </a:p>
                    <a:p>
                      <a:pPr algn="ctr" fontAlgn="base"/>
                      <a:endParaRPr lang="en-US" sz="800" b="0" i="0" kern="1200" baseline="0" dirty="0" smtClean="0">
                        <a:solidFill>
                          <a:schemeClr val="dk1"/>
                        </a:solidFill>
                        <a:effectLst/>
                        <a:latin typeface="Twinkl Cursive Looped" panose="02000000000000000000" pitchFamily="2" charset="0"/>
                        <a:ea typeface="+mn-ea"/>
                        <a:cs typeface="+mn-cs"/>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96984999"/>
                  </a:ext>
                </a:extLst>
              </a:tr>
            </a:tbl>
          </a:graphicData>
        </a:graphic>
      </p:graphicFrame>
      <p:sp>
        <p:nvSpPr>
          <p:cNvPr id="10" name="TextBox 9"/>
          <p:cNvSpPr txBox="1"/>
          <p:nvPr/>
        </p:nvSpPr>
        <p:spPr>
          <a:xfrm>
            <a:off x="127256" y="4127300"/>
            <a:ext cx="3964453" cy="307777"/>
          </a:xfrm>
          <a:prstGeom prst="rect">
            <a:avLst/>
          </a:prstGeom>
          <a:noFill/>
        </p:spPr>
        <p:txBody>
          <a:bodyPr wrap="square" rtlCol="0">
            <a:spAutoFit/>
          </a:bodyPr>
          <a:lstStyle/>
          <a:p>
            <a:pPr algn="ctr"/>
            <a:r>
              <a:rPr lang="en-US" sz="1400" b="1" dirty="0">
                <a:latin typeface="Twinkl Cursive Looped" panose="02000000000000000000" pitchFamily="2" charset="0"/>
              </a:rPr>
              <a:t>Grammar, Punctuation and </a:t>
            </a:r>
            <a:r>
              <a:rPr lang="en-US" sz="1400" b="1" dirty="0" smtClean="0">
                <a:latin typeface="Twinkl Cursive Looped" panose="02000000000000000000" pitchFamily="2" charset="0"/>
              </a:rPr>
              <a:t>Spelling</a:t>
            </a:r>
          </a:p>
        </p:txBody>
      </p:sp>
      <p:pic>
        <p:nvPicPr>
          <p:cNvPr id="13" name="Picture 12"/>
          <p:cNvPicPr>
            <a:picLocks noChangeAspect="1"/>
          </p:cNvPicPr>
          <p:nvPr/>
        </p:nvPicPr>
        <p:blipFill>
          <a:blip r:embed="rId2"/>
          <a:stretch>
            <a:fillRect/>
          </a:stretch>
        </p:blipFill>
        <p:spPr>
          <a:xfrm>
            <a:off x="7577667" y="1449570"/>
            <a:ext cx="310334" cy="301674"/>
          </a:xfrm>
          <a:prstGeom prst="rect">
            <a:avLst/>
          </a:prstGeom>
        </p:spPr>
      </p:pic>
      <p:pic>
        <p:nvPicPr>
          <p:cNvPr id="17" name="Picture 16"/>
          <p:cNvPicPr>
            <a:picLocks noChangeAspect="1"/>
          </p:cNvPicPr>
          <p:nvPr/>
        </p:nvPicPr>
        <p:blipFill>
          <a:blip r:embed="rId3"/>
          <a:stretch>
            <a:fillRect/>
          </a:stretch>
        </p:blipFill>
        <p:spPr>
          <a:xfrm>
            <a:off x="9651967" y="381027"/>
            <a:ext cx="2114305" cy="446859"/>
          </a:xfrm>
          <a:prstGeom prst="rect">
            <a:avLst/>
          </a:prstGeom>
        </p:spPr>
      </p:pic>
      <p:pic>
        <p:nvPicPr>
          <p:cNvPr id="2" name="Picture 1"/>
          <p:cNvPicPr>
            <a:picLocks noChangeAspect="1"/>
          </p:cNvPicPr>
          <p:nvPr/>
        </p:nvPicPr>
        <p:blipFill>
          <a:blip r:embed="rId4"/>
          <a:stretch>
            <a:fillRect/>
          </a:stretch>
        </p:blipFill>
        <p:spPr>
          <a:xfrm>
            <a:off x="635009" y="250593"/>
            <a:ext cx="779943" cy="707726"/>
          </a:xfrm>
          <a:prstGeom prst="rect">
            <a:avLst/>
          </a:prstGeom>
        </p:spPr>
      </p:pic>
      <p:sp>
        <p:nvSpPr>
          <p:cNvPr id="6" name="TextBox 5"/>
          <p:cNvSpPr txBox="1"/>
          <p:nvPr/>
        </p:nvSpPr>
        <p:spPr>
          <a:xfrm>
            <a:off x="4122775" y="1449570"/>
            <a:ext cx="3959042" cy="5047536"/>
          </a:xfrm>
          <a:prstGeom prst="rect">
            <a:avLst/>
          </a:prstGeom>
          <a:noFill/>
        </p:spPr>
        <p:txBody>
          <a:bodyPr wrap="square" rtlCol="0">
            <a:spAutoFit/>
          </a:bodyPr>
          <a:lstStyle/>
          <a:p>
            <a:r>
              <a:rPr lang="en-US" sz="1400" b="1" dirty="0" smtClean="0">
                <a:latin typeface="Twinkl Cursive Looped" panose="02000000000000000000" pitchFamily="2" charset="0"/>
              </a:rPr>
              <a:t>Addition and Subtraction</a:t>
            </a:r>
            <a:r>
              <a:rPr lang="en-GB" sz="1400" b="1" dirty="0" smtClean="0">
                <a:latin typeface="Twinkl Cursive Looped" panose="02000000000000000000" pitchFamily="2" charset="0"/>
              </a:rPr>
              <a:t>:</a:t>
            </a:r>
          </a:p>
          <a:p>
            <a:pPr marL="285750" indent="-285750">
              <a:buFont typeface="Arial" panose="020B0604020202020204" pitchFamily="34" charset="0"/>
              <a:buChar char="•"/>
            </a:pPr>
            <a:r>
              <a:rPr lang="en-US" sz="1400" dirty="0" smtClean="0">
                <a:latin typeface="Twinkl Cursive Looped" panose="02000000000000000000" pitchFamily="2" charset="0"/>
              </a:rPr>
              <a:t>Add </a:t>
            </a:r>
            <a:r>
              <a:rPr lang="en-US" sz="1400" dirty="0">
                <a:latin typeface="Twinkl Cursive Looped" panose="02000000000000000000" pitchFamily="2" charset="0"/>
              </a:rPr>
              <a:t>and subtract numbers mentally, including:</a:t>
            </a:r>
          </a:p>
          <a:p>
            <a:r>
              <a:rPr lang="en-US" sz="1400" dirty="0">
                <a:latin typeface="Twinkl Cursive Looped" panose="02000000000000000000" pitchFamily="2" charset="0"/>
              </a:rPr>
              <a:t>a three-digit number and 1s</a:t>
            </a:r>
          </a:p>
          <a:p>
            <a:r>
              <a:rPr lang="en-US" sz="1400" dirty="0">
                <a:latin typeface="Twinkl Cursive Looped" panose="02000000000000000000" pitchFamily="2" charset="0"/>
              </a:rPr>
              <a:t>a three-digit number and 10s</a:t>
            </a:r>
          </a:p>
          <a:p>
            <a:r>
              <a:rPr lang="en-US" sz="1400" dirty="0">
                <a:latin typeface="Twinkl Cursive Looped" panose="02000000000000000000" pitchFamily="2" charset="0"/>
              </a:rPr>
              <a:t>a three-digit number and 100s</a:t>
            </a:r>
          </a:p>
          <a:p>
            <a:pPr marL="285750" indent="-285750">
              <a:buFont typeface="Arial" panose="020B0604020202020204" pitchFamily="34" charset="0"/>
              <a:buChar char="•"/>
            </a:pPr>
            <a:r>
              <a:rPr lang="en-US" sz="1400" dirty="0">
                <a:latin typeface="Twinkl Cursive Looped" panose="02000000000000000000" pitchFamily="2" charset="0"/>
              </a:rPr>
              <a:t>add and subtract numbers with up to 3 digits, using formal written methods of columnar addition and subtraction</a:t>
            </a:r>
          </a:p>
          <a:p>
            <a:pPr marL="285750" indent="-285750">
              <a:buFont typeface="Arial" panose="020B0604020202020204" pitchFamily="34" charset="0"/>
              <a:buChar char="•"/>
            </a:pPr>
            <a:r>
              <a:rPr lang="en-US" sz="1400" dirty="0">
                <a:latin typeface="Twinkl Cursive Looped" panose="02000000000000000000" pitchFamily="2" charset="0"/>
              </a:rPr>
              <a:t>estimate the answer to a calculation and use inverse operations to check answers</a:t>
            </a:r>
          </a:p>
          <a:p>
            <a:pPr marL="285750" indent="-285750">
              <a:buFont typeface="Arial" panose="020B0604020202020204" pitchFamily="34" charset="0"/>
              <a:buChar char="•"/>
            </a:pPr>
            <a:r>
              <a:rPr lang="en-US" sz="1400" dirty="0">
                <a:latin typeface="Twinkl Cursive Looped" panose="02000000000000000000" pitchFamily="2" charset="0"/>
              </a:rPr>
              <a:t>solve problems, including missing number problems, using number facts, place value, and more complex addition and subtraction</a:t>
            </a:r>
            <a:endParaRPr lang="en-GB" sz="1400" dirty="0" smtClean="0">
              <a:latin typeface="Twinkl Cursive Looped" panose="02000000000000000000" pitchFamily="2" charset="0"/>
            </a:endParaRPr>
          </a:p>
          <a:p>
            <a:endParaRPr lang="en-US" sz="1400" b="1" dirty="0" smtClean="0">
              <a:latin typeface="Twinkl Cursive Looped" panose="02000000000000000000" pitchFamily="2" charset="0"/>
            </a:endParaRPr>
          </a:p>
          <a:p>
            <a:r>
              <a:rPr lang="en-US" sz="1400" b="1" dirty="0" smtClean="0">
                <a:latin typeface="Twinkl Cursive Looped" panose="02000000000000000000" pitchFamily="2" charset="0"/>
              </a:rPr>
              <a:t>Multiplication and Division</a:t>
            </a:r>
          </a:p>
          <a:p>
            <a:endParaRPr lang="en-US" sz="1400" b="1" dirty="0">
              <a:latin typeface="Twinkl Cursive Looped" panose="02000000000000000000" pitchFamily="2" charset="0"/>
            </a:endParaRPr>
          </a:p>
          <a:p>
            <a:pPr marL="285750" indent="-285750">
              <a:buFont typeface="Arial" panose="020B0604020202020204" pitchFamily="34" charset="0"/>
              <a:buChar char="•"/>
            </a:pPr>
            <a:r>
              <a:rPr lang="en-US" sz="1400" dirty="0" smtClean="0">
                <a:latin typeface="Twinkl Cursive Looped" panose="02000000000000000000" pitchFamily="2" charset="0"/>
              </a:rPr>
              <a:t>Recap on adding equal groups, using arrays and the 2,5 and 10 times table</a:t>
            </a:r>
          </a:p>
          <a:p>
            <a:pPr marL="285750" indent="-285750">
              <a:buFont typeface="Arial" panose="020B0604020202020204" pitchFamily="34" charset="0"/>
              <a:buChar char="•"/>
            </a:pPr>
            <a:r>
              <a:rPr lang="en-US" sz="1400" dirty="0" smtClean="0">
                <a:latin typeface="Twinkl Cursive Looped" panose="02000000000000000000" pitchFamily="2" charset="0"/>
              </a:rPr>
              <a:t>We will be learning to multiply by 3</a:t>
            </a:r>
          </a:p>
          <a:p>
            <a:pPr marL="285750" indent="-285750">
              <a:buFont typeface="Arial" panose="020B0604020202020204" pitchFamily="34" charset="0"/>
              <a:buChar char="•"/>
            </a:pPr>
            <a:r>
              <a:rPr lang="en-US" sz="1400" dirty="0" smtClean="0">
                <a:latin typeface="Twinkl Cursive Looped" panose="02000000000000000000" pitchFamily="2" charset="0"/>
              </a:rPr>
              <a:t>Divide by 3</a:t>
            </a:r>
          </a:p>
          <a:p>
            <a:pPr marL="285750" indent="-285750">
              <a:buFont typeface="Arial" panose="020B0604020202020204" pitchFamily="34" charset="0"/>
              <a:buChar char="•"/>
            </a:pPr>
            <a:r>
              <a:rPr lang="en-US" sz="1400" dirty="0" smtClean="0">
                <a:latin typeface="Twinkl Cursive Looped" panose="02000000000000000000" pitchFamily="2" charset="0"/>
              </a:rPr>
              <a:t>Learn all about the 3 times table</a:t>
            </a:r>
          </a:p>
          <a:p>
            <a:pPr marL="285750" indent="-285750">
              <a:buFont typeface="Arial" panose="020B0604020202020204" pitchFamily="34" charset="0"/>
              <a:buChar char="•"/>
            </a:pPr>
            <a:endParaRPr lang="en-GB" sz="1400" dirty="0" smtClean="0">
              <a:latin typeface="Twinkl Cursive Looped" panose="02000000000000000000" pitchFamily="2" charset="0"/>
            </a:endParaRPr>
          </a:p>
        </p:txBody>
      </p:sp>
      <p:pic>
        <p:nvPicPr>
          <p:cNvPr id="3" name="Picture 2"/>
          <p:cNvPicPr>
            <a:picLocks noChangeAspect="1"/>
          </p:cNvPicPr>
          <p:nvPr/>
        </p:nvPicPr>
        <p:blipFill>
          <a:blip r:embed="rId5"/>
          <a:stretch>
            <a:fillRect/>
          </a:stretch>
        </p:blipFill>
        <p:spPr>
          <a:xfrm>
            <a:off x="1535101" y="2459929"/>
            <a:ext cx="1148761" cy="1513409"/>
          </a:xfrm>
          <a:prstGeom prst="rect">
            <a:avLst/>
          </a:prstGeom>
        </p:spPr>
      </p:pic>
    </p:spTree>
    <p:extLst>
      <p:ext uri="{BB962C8B-B14F-4D97-AF65-F5344CB8AC3E}">
        <p14:creationId xmlns:p14="http://schemas.microsoft.com/office/powerpoint/2010/main" val="1314204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850893444"/>
              </p:ext>
            </p:extLst>
          </p:nvPr>
        </p:nvGraphicFramePr>
        <p:xfrm>
          <a:off x="0" y="0"/>
          <a:ext cx="12259894" cy="7288437"/>
        </p:xfrm>
        <a:graphic>
          <a:graphicData uri="http://schemas.openxmlformats.org/drawingml/2006/table">
            <a:tbl>
              <a:tblPr firstRow="1" bandRow="1">
                <a:tableStyleId>{5C22544A-7EE6-4342-B048-85BDC9FD1C3A}</a:tableStyleId>
              </a:tblPr>
              <a:tblGrid>
                <a:gridCol w="3519055">
                  <a:extLst>
                    <a:ext uri="{9D8B030D-6E8A-4147-A177-3AD203B41FA5}">
                      <a16:colId xmlns:a16="http://schemas.microsoft.com/office/drawing/2014/main" val="3415927914"/>
                    </a:ext>
                  </a:extLst>
                </a:gridCol>
                <a:gridCol w="4211781">
                  <a:extLst>
                    <a:ext uri="{9D8B030D-6E8A-4147-A177-3AD203B41FA5}">
                      <a16:colId xmlns:a16="http://schemas.microsoft.com/office/drawing/2014/main" val="3616012508"/>
                    </a:ext>
                  </a:extLst>
                </a:gridCol>
                <a:gridCol w="328602">
                  <a:extLst>
                    <a:ext uri="{9D8B030D-6E8A-4147-A177-3AD203B41FA5}">
                      <a16:colId xmlns:a16="http://schemas.microsoft.com/office/drawing/2014/main" val="234028151"/>
                    </a:ext>
                  </a:extLst>
                </a:gridCol>
                <a:gridCol w="4200456">
                  <a:extLst>
                    <a:ext uri="{9D8B030D-6E8A-4147-A177-3AD203B41FA5}">
                      <a16:colId xmlns:a16="http://schemas.microsoft.com/office/drawing/2014/main" val="2631005953"/>
                    </a:ext>
                  </a:extLst>
                </a:gridCol>
              </a:tblGrid>
              <a:tr h="744004">
                <a:tc gridSpan="4">
                  <a:txBody>
                    <a:bodyPr/>
                    <a:lstStyle/>
                    <a:p>
                      <a:pPr algn="ctr"/>
                      <a:r>
                        <a:rPr lang="en-GB" sz="2400" b="0" dirty="0">
                          <a:solidFill>
                            <a:schemeClr val="accent6">
                              <a:lumMod val="75000"/>
                            </a:schemeClr>
                          </a:solidFill>
                          <a:latin typeface="Affectionately Yours" pitchFamily="2" charset="0"/>
                        </a:rPr>
                        <a:t>Ellwood Community Primary School</a:t>
                      </a:r>
                      <a:r>
                        <a:rPr lang="en-GB" sz="2400" b="0" baseline="0" dirty="0">
                          <a:solidFill>
                            <a:schemeClr val="accent6">
                              <a:lumMod val="75000"/>
                            </a:schemeClr>
                          </a:solidFill>
                          <a:latin typeface="Affectionately Yours" pitchFamily="2" charset="0"/>
                        </a:rPr>
                        <a:t> – Specific Subject Overview</a:t>
                      </a:r>
                    </a:p>
                    <a:p>
                      <a:pPr algn="ctr"/>
                      <a:r>
                        <a:rPr lang="en-GB" sz="2400" baseline="0" dirty="0" smtClean="0">
                          <a:solidFill>
                            <a:schemeClr val="accent6">
                              <a:lumMod val="75000"/>
                            </a:schemeClr>
                          </a:solidFill>
                          <a:latin typeface="Affectionately Yours" pitchFamily="2" charset="0"/>
                        </a:rPr>
                        <a:t>Beech Class –Autumn 2 </a:t>
                      </a:r>
                      <a:endParaRPr lang="en-GB" sz="2400" dirty="0">
                        <a:solidFill>
                          <a:schemeClr val="accent6">
                            <a:lumMod val="75000"/>
                          </a:schemeClr>
                        </a:solidFill>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55517563"/>
                  </a:ext>
                </a:extLst>
              </a:tr>
              <a:tr h="1939029">
                <a:tc rowSpan="2">
                  <a:txBody>
                    <a:bodyPr/>
                    <a:lstStyle/>
                    <a:p>
                      <a:pPr algn="ctr"/>
                      <a:r>
                        <a:rPr lang="en-GB" sz="1600" b="1" dirty="0" smtClean="0">
                          <a:latin typeface="Twinkl Cursive Looped" panose="02000000000000000000" pitchFamily="2" charset="0"/>
                        </a:rPr>
                        <a:t>Computing</a:t>
                      </a:r>
                    </a:p>
                    <a:p>
                      <a:r>
                        <a:rPr lang="en-US" sz="1050" b="1" dirty="0" smtClean="0">
                          <a:latin typeface="Twinkl Cursive Looped" panose="02000000000000000000" pitchFamily="2" charset="0"/>
                        </a:rPr>
                        <a:t>Year</a:t>
                      </a:r>
                      <a:r>
                        <a:rPr lang="en-US" sz="1050" b="1" baseline="0" dirty="0" smtClean="0">
                          <a:latin typeface="Twinkl Cursive Looped" panose="02000000000000000000" pitchFamily="2" charset="0"/>
                        </a:rPr>
                        <a:t> 3-</a:t>
                      </a:r>
                    </a:p>
                    <a:p>
                      <a:r>
                        <a:rPr lang="en-US" sz="1000" b="0" baseline="0" dirty="0" smtClean="0">
                          <a:latin typeface="Twinkl Cursive Looped" panose="02000000000000000000" pitchFamily="2" charset="0"/>
                        </a:rPr>
                        <a:t>Pupils who are secure will be able to:</a:t>
                      </a:r>
                    </a:p>
                    <a:p>
                      <a:pPr marL="171450" indent="-171450">
                        <a:buFont typeface="Arial" panose="020B0604020202020204" pitchFamily="34" charset="0"/>
                        <a:buChar char="•"/>
                      </a:pPr>
                      <a:r>
                        <a:rPr lang="en-US" sz="1000" b="0" baseline="0" dirty="0" smtClean="0">
                          <a:latin typeface="Twinkl Cursive Looped" panose="02000000000000000000" pitchFamily="2" charset="0"/>
                        </a:rPr>
                        <a:t> </a:t>
                      </a:r>
                      <a:r>
                        <a:rPr lang="en-US" sz="1000" b="0" baseline="0" dirty="0" err="1" smtClean="0">
                          <a:latin typeface="Twinkl Cursive Looped" panose="02000000000000000000" pitchFamily="2" charset="0"/>
                        </a:rPr>
                        <a:t>Recognise</a:t>
                      </a:r>
                      <a:r>
                        <a:rPr lang="en-US" sz="1000" b="0" baseline="0" dirty="0" smtClean="0">
                          <a:latin typeface="Twinkl Cursive Looped" panose="02000000000000000000" pitchFamily="2" charset="0"/>
                        </a:rPr>
                        <a:t> that a network is two or more devices connected and its purpose.</a:t>
                      </a:r>
                    </a:p>
                    <a:p>
                      <a:pPr marL="171450" indent="-171450">
                        <a:buFont typeface="Arial" panose="020B0604020202020204" pitchFamily="34" charset="0"/>
                        <a:buChar char="•"/>
                      </a:pPr>
                      <a:r>
                        <a:rPr lang="en-US" sz="1000" b="0" baseline="0" dirty="0" smtClean="0">
                          <a:latin typeface="Twinkl Cursive Looped" panose="02000000000000000000" pitchFamily="2" charset="0"/>
                        </a:rPr>
                        <a:t> Identify key components that make up the school’s network.</a:t>
                      </a:r>
                    </a:p>
                    <a:p>
                      <a:pPr marL="171450" indent="-171450">
                        <a:buFont typeface="Arial" panose="020B0604020202020204" pitchFamily="34" charset="0"/>
                        <a:buChar char="•"/>
                      </a:pPr>
                      <a:r>
                        <a:rPr lang="en-US" sz="1000" b="0" baseline="0" dirty="0" smtClean="0">
                          <a:latin typeface="Twinkl Cursive Looped" panose="02000000000000000000" pitchFamily="2" charset="0"/>
                        </a:rPr>
                        <a:t> Explain the difference between wired and wireless connections.</a:t>
                      </a:r>
                    </a:p>
                    <a:p>
                      <a:pPr marL="171450" indent="-171450">
                        <a:buFont typeface="Arial" panose="020B0604020202020204" pitchFamily="34" charset="0"/>
                        <a:buChar char="•"/>
                      </a:pPr>
                      <a:r>
                        <a:rPr lang="en-US" sz="1000" b="0" baseline="0" dirty="0" smtClean="0">
                          <a:latin typeface="Twinkl Cursive Looped" panose="02000000000000000000" pitchFamily="2" charset="0"/>
                        </a:rPr>
                        <a:t> </a:t>
                      </a:r>
                      <a:r>
                        <a:rPr lang="en-US" sz="1000" b="0" baseline="0" dirty="0" err="1" smtClean="0">
                          <a:latin typeface="Twinkl Cursive Looped" panose="02000000000000000000" pitchFamily="2" charset="0"/>
                        </a:rPr>
                        <a:t>Recognise</a:t>
                      </a:r>
                      <a:r>
                        <a:rPr lang="en-US" sz="1000" b="0" baseline="0" dirty="0" smtClean="0">
                          <a:latin typeface="Twinkl Cursive Looped" panose="02000000000000000000" pitchFamily="2" charset="0"/>
                        </a:rPr>
                        <a:t> that files are saved on a server.</a:t>
                      </a:r>
                    </a:p>
                    <a:p>
                      <a:pPr marL="171450" indent="-171450">
                        <a:buFont typeface="Arial" panose="020B0604020202020204" pitchFamily="34" charset="0"/>
                        <a:buChar char="•"/>
                      </a:pPr>
                      <a:r>
                        <a:rPr lang="en-US" sz="1000" b="0" baseline="0" dirty="0" smtClean="0">
                          <a:latin typeface="Twinkl Cursive Looped" panose="02000000000000000000" pitchFamily="2" charset="0"/>
                        </a:rPr>
                        <a:t> Understand the role of the server in a network when requesting a website.</a:t>
                      </a:r>
                    </a:p>
                    <a:p>
                      <a:pPr marL="171450" indent="-171450">
                        <a:buFont typeface="Arial" panose="020B0604020202020204" pitchFamily="34" charset="0"/>
                        <a:buChar char="•"/>
                      </a:pPr>
                      <a:r>
                        <a:rPr lang="en-US" sz="1000" b="0" baseline="0" dirty="0" smtClean="0">
                          <a:latin typeface="Twinkl Cursive Looped" panose="02000000000000000000" pitchFamily="2" charset="0"/>
                        </a:rPr>
                        <a:t> Identify parts of a website’s journey to reach your computer.</a:t>
                      </a:r>
                    </a:p>
                    <a:p>
                      <a:pPr marL="171450" indent="-171450">
                        <a:buFont typeface="Arial" panose="020B0604020202020204" pitchFamily="34" charset="0"/>
                        <a:buChar char="•"/>
                      </a:pPr>
                      <a:r>
                        <a:rPr lang="en-US" sz="1000" b="0" baseline="0" dirty="0" err="1" smtClean="0">
                          <a:latin typeface="Twinkl Cursive Looped" panose="02000000000000000000" pitchFamily="2" charset="0"/>
                        </a:rPr>
                        <a:t>Recognise</a:t>
                      </a:r>
                      <a:r>
                        <a:rPr lang="en-US" sz="1000" b="0" baseline="0" dirty="0" smtClean="0">
                          <a:latin typeface="Twinkl Cursive Looped" panose="02000000000000000000" pitchFamily="2" charset="0"/>
                        </a:rPr>
                        <a:t> that routers connect to send information.</a:t>
                      </a:r>
                    </a:p>
                    <a:p>
                      <a:pPr marL="171450" indent="-171450">
                        <a:buFont typeface="Arial" panose="020B0604020202020204" pitchFamily="34" charset="0"/>
                        <a:buChar char="•"/>
                      </a:pPr>
                      <a:r>
                        <a:rPr lang="en-US" sz="1000" b="0" baseline="0" dirty="0" smtClean="0">
                          <a:latin typeface="Twinkl Cursive Looped" panose="02000000000000000000" pitchFamily="2" charset="0"/>
                        </a:rPr>
                        <a:t> Understand that data is broken into packets.</a:t>
                      </a:r>
                      <a:endParaRPr lang="en-US" sz="1000" b="0" i="0" kern="1200" dirty="0" smtClean="0">
                        <a:solidFill>
                          <a:schemeClr val="dk1"/>
                        </a:solidFill>
                        <a:effectLst/>
                        <a:latin typeface="Twinkl Cursive Looped" panose="02000000000000000000" pitchFamily="2" charset="0"/>
                        <a:ea typeface="+mn-ea"/>
                        <a:cs typeface="+mn-cs"/>
                      </a:endParaRPr>
                    </a:p>
                    <a:p>
                      <a:pPr algn="l"/>
                      <a:r>
                        <a:rPr lang="en-US" sz="1000" b="1" baseline="0" dirty="0" smtClean="0">
                          <a:latin typeface="Twinkl Cursive Looped" panose="02000000000000000000" pitchFamily="2" charset="0"/>
                          <a:cs typeface="Tahoma" panose="020B0604030504040204" pitchFamily="34" charset="0"/>
                        </a:rPr>
                        <a:t>Year 2-</a:t>
                      </a:r>
                    </a:p>
                    <a:p>
                      <a:pPr algn="l"/>
                      <a:r>
                        <a:rPr lang="en-US" sz="1050" b="0" i="0" kern="1200" dirty="0" smtClean="0">
                          <a:solidFill>
                            <a:schemeClr val="dk1"/>
                          </a:solidFill>
                          <a:effectLst/>
                          <a:latin typeface="Twinkl Cursive Looped" panose="02000000000000000000" pitchFamily="2" charset="0"/>
                          <a:ea typeface="+mn-ea"/>
                          <a:cs typeface="+mn-cs"/>
                        </a:rPr>
                        <a:t>I understand what the terms ‘decomposition’ and ‘algorithm’ mean.</a:t>
                      </a:r>
                    </a:p>
                    <a:p>
                      <a:pPr algn="l"/>
                      <a:r>
                        <a:rPr lang="en-US" sz="1050" b="0" i="0" kern="1200" dirty="0" smtClean="0">
                          <a:solidFill>
                            <a:schemeClr val="dk1"/>
                          </a:solidFill>
                          <a:effectLst/>
                          <a:latin typeface="Twinkl Cursive Looped" panose="02000000000000000000" pitchFamily="2" charset="0"/>
                          <a:ea typeface="+mn-ea"/>
                          <a:cs typeface="+mn-cs"/>
                        </a:rPr>
                        <a:t>To understand that computers can use algorithms to make predictions (machine learning).</a:t>
                      </a:r>
                    </a:p>
                    <a:p>
                      <a:pPr algn="l"/>
                      <a:r>
                        <a:rPr lang="en-US" sz="1050" b="0" i="0" kern="1200" dirty="0" smtClean="0">
                          <a:solidFill>
                            <a:schemeClr val="dk1"/>
                          </a:solidFill>
                          <a:effectLst/>
                          <a:latin typeface="Twinkl Cursive Looped" panose="02000000000000000000" pitchFamily="2" charset="0"/>
                          <a:ea typeface="+mn-ea"/>
                          <a:cs typeface="+mn-cs"/>
                        </a:rPr>
                        <a:t>To plan algorithms that will solve problems</a:t>
                      </a:r>
                    </a:p>
                    <a:p>
                      <a:pPr algn="l"/>
                      <a:r>
                        <a:rPr lang="en-US" sz="1050" b="0" i="0" kern="1200" dirty="0" smtClean="0">
                          <a:solidFill>
                            <a:schemeClr val="dk1"/>
                          </a:solidFill>
                          <a:effectLst/>
                          <a:latin typeface="Twinkl Cursive Looped" panose="02000000000000000000" pitchFamily="2" charset="0"/>
                          <a:ea typeface="+mn-ea"/>
                          <a:cs typeface="+mn-cs"/>
                        </a:rPr>
                        <a:t>To understand what abstraction is</a:t>
                      </a:r>
                    </a:p>
                    <a:p>
                      <a:pPr algn="l"/>
                      <a:r>
                        <a:rPr lang="en-US" sz="1050" b="0" i="0" kern="1200" dirty="0" smtClean="0">
                          <a:solidFill>
                            <a:schemeClr val="dk1"/>
                          </a:solidFill>
                          <a:effectLst/>
                          <a:latin typeface="Twinkl Cursive Looped" panose="02000000000000000000" pitchFamily="2" charset="0"/>
                          <a:ea typeface="+mn-ea"/>
                          <a:cs typeface="+mn-cs"/>
                        </a:rPr>
                        <a:t>To understand what debugging is</a:t>
                      </a:r>
                      <a:endParaRPr lang="en-US" sz="800" b="1" baseline="0" dirty="0" smtClean="0">
                        <a:latin typeface="Twinkl Cursive Looped" panose="02000000000000000000" pitchFamily="2" charset="0"/>
                        <a:cs typeface="Tahoma" panose="020B0604030504040204" pitchFamily="34"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1" dirty="0">
                          <a:latin typeface="Twinkl Cursive Looped" panose="02000000000000000000" pitchFamily="2" charset="0"/>
                        </a:rPr>
                        <a:t>Life </a:t>
                      </a:r>
                      <a:r>
                        <a:rPr lang="en-GB" b="1" dirty="0" smtClean="0">
                          <a:latin typeface="Twinkl Cursive Looped" panose="02000000000000000000" pitchFamily="2" charset="0"/>
                        </a:rPr>
                        <a:t>Skills</a:t>
                      </a:r>
                    </a:p>
                    <a:p>
                      <a:pPr algn="l"/>
                      <a:r>
                        <a:rPr lang="en-US" sz="1100" dirty="0" smtClean="0">
                          <a:latin typeface="Twinkl Cursive Looped" panose="02000000000000000000" pitchFamily="2" charset="0"/>
                        </a:rPr>
                        <a:t>identify who the special people in their lives are and explain why they are important to them;</a:t>
                      </a:r>
                    </a:p>
                    <a:p>
                      <a:pPr algn="l"/>
                      <a:r>
                        <a:rPr lang="en-US" sz="1100" dirty="0" smtClean="0">
                          <a:latin typeface="Twinkl Cursive Looped" panose="02000000000000000000" pitchFamily="2" charset="0"/>
                        </a:rPr>
                        <a:t> • explain why having a family network is important; </a:t>
                      </a:r>
                    </a:p>
                    <a:p>
                      <a:pPr algn="l"/>
                      <a:r>
                        <a:rPr lang="en-US" sz="1100" dirty="0" smtClean="0">
                          <a:latin typeface="Twinkl Cursive Looped" panose="02000000000000000000" pitchFamily="2" charset="0"/>
                        </a:rPr>
                        <a:t>• know what makes someone a good friend and demonstrate these qualities; </a:t>
                      </a:r>
                    </a:p>
                    <a:p>
                      <a:pPr algn="l"/>
                      <a:r>
                        <a:rPr lang="en-US" sz="1100" dirty="0" smtClean="0">
                          <a:latin typeface="Twinkl Cursive Looped" panose="02000000000000000000" pitchFamily="2" charset="0"/>
                        </a:rPr>
                        <a:t>• put positive resolution techniques into practice; </a:t>
                      </a:r>
                    </a:p>
                    <a:p>
                      <a:pPr algn="l"/>
                      <a:r>
                        <a:rPr lang="en-US" sz="1100" dirty="0" smtClean="0">
                          <a:latin typeface="Twinkl Cursive Looped" panose="02000000000000000000" pitchFamily="2" charset="0"/>
                        </a:rPr>
                        <a:t>• cooperate with others to complete a task; </a:t>
                      </a:r>
                    </a:p>
                    <a:p>
                      <a:pPr algn="l"/>
                      <a:r>
                        <a:rPr lang="en-US" sz="1100" dirty="0" smtClean="0">
                          <a:latin typeface="Twinkl Cursive Looped" panose="02000000000000000000" pitchFamily="2" charset="0"/>
                        </a:rPr>
                        <a:t>• identify several ways to show others that they care and understand the importance of doing this</a:t>
                      </a:r>
                      <a:endParaRPr lang="en-GB" sz="1100" b="1" dirty="0" smtClean="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baseline="0" dirty="0" smtClean="0">
                          <a:latin typeface="Twinkl Cursive Looped" panose="02000000000000000000" pitchFamily="2" charset="0"/>
                        </a:rPr>
                        <a:t>Modern Foreign Languages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baseline="0" dirty="0" smtClean="0">
                          <a:latin typeface="Twinkl Cursive Looped" panose="02000000000000000000" pitchFamily="2" charset="0"/>
                        </a:rPr>
                        <a:t> </a:t>
                      </a:r>
                      <a:r>
                        <a:rPr lang="en-US" sz="1400" b="0" baseline="0" dirty="0" smtClean="0">
                          <a:latin typeface="Twinkl Cursive Looped" panose="02000000000000000000" pitchFamily="2" charset="0"/>
                        </a:rPr>
                        <a:t>In a French Classroom. They will be able to listen to and respond to simple classroom discussions. They will be able to name the school items in a bag. The children will learn to answer questions in French. They will learn to speak, read and write short sentences about the classroom.</a:t>
                      </a:r>
                      <a:endParaRPr lang="en-GB" sz="1400" b="0" baseline="0" dirty="0" smtClean="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GB" sz="1400" b="1" baseline="0" dirty="0" smtClean="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20289334"/>
                  </a:ext>
                </a:extLst>
              </a:tr>
              <a:tr h="2130330">
                <a:tc vMerge="1">
                  <a:txBody>
                    <a:bodyPr/>
                    <a:lstStyle/>
                    <a:p>
                      <a:pPr algn="ctr"/>
                      <a:endParaRPr lang="en-GB" baseline="0" dirty="0">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GB" sz="1600" b="1" baseline="0" dirty="0" smtClean="0">
                          <a:latin typeface="Twinkl Cursive Looped" panose="02000000000000000000" pitchFamily="2" charset="0"/>
                        </a:rPr>
                        <a:t>Geography  – Where do I live?</a:t>
                      </a:r>
                    </a:p>
                    <a:p>
                      <a:pPr algn="ctr"/>
                      <a:r>
                        <a:rPr lang="en-US" sz="1600" b="0" i="0" kern="1200" dirty="0" smtClean="0">
                          <a:solidFill>
                            <a:schemeClr val="dk1"/>
                          </a:solidFill>
                          <a:effectLst/>
                          <a:latin typeface="Twinkl Cursive Looped" panose="02000000000000000000" pitchFamily="2" charset="0"/>
                          <a:ea typeface="+mn-ea"/>
                          <a:cs typeface="+mn-cs"/>
                        </a:rPr>
                        <a:t>The</a:t>
                      </a:r>
                      <a:r>
                        <a:rPr lang="en-US" sz="1600" b="0" i="0" kern="1200" baseline="0" dirty="0" smtClean="0">
                          <a:solidFill>
                            <a:schemeClr val="dk1"/>
                          </a:solidFill>
                          <a:effectLst/>
                          <a:latin typeface="Twinkl Cursive Looped" panose="02000000000000000000" pitchFamily="2" charset="0"/>
                          <a:ea typeface="+mn-ea"/>
                          <a:cs typeface="+mn-cs"/>
                        </a:rPr>
                        <a:t> children will use </a:t>
                      </a:r>
                      <a:r>
                        <a:rPr lang="en-US" sz="1600" b="0" i="0" kern="1200" dirty="0" smtClean="0">
                          <a:solidFill>
                            <a:schemeClr val="dk1"/>
                          </a:solidFill>
                          <a:effectLst/>
                          <a:latin typeface="Twinkl Cursive Looped" panose="02000000000000000000" pitchFamily="2" charset="0"/>
                          <a:ea typeface="+mn-ea"/>
                          <a:cs typeface="+mn-cs"/>
                        </a:rPr>
                        <a:t>, atlases, globes and digital/computer mapping to locate countries and describe features studied. Use a compass during school grounds walk. Gather data – to put on graphs. Use OS maps to sketch walk. Take</a:t>
                      </a:r>
                      <a:r>
                        <a:rPr lang="en-US" sz="1600" b="0" i="0" kern="1200" baseline="0" dirty="0" smtClean="0">
                          <a:solidFill>
                            <a:schemeClr val="dk1"/>
                          </a:solidFill>
                          <a:effectLst/>
                          <a:latin typeface="Twinkl Cursive Looped" panose="02000000000000000000" pitchFamily="2" charset="0"/>
                          <a:ea typeface="+mn-ea"/>
                          <a:cs typeface="+mn-cs"/>
                        </a:rPr>
                        <a:t> </a:t>
                      </a:r>
                      <a:r>
                        <a:rPr lang="en-US" sz="1600" b="0" i="0" kern="1200" baseline="0" dirty="0" err="1" smtClean="0">
                          <a:solidFill>
                            <a:schemeClr val="dk1"/>
                          </a:solidFill>
                          <a:effectLst/>
                          <a:latin typeface="Twinkl Cursive Looped" panose="02000000000000000000" pitchFamily="2" charset="0"/>
                          <a:ea typeface="+mn-ea"/>
                          <a:cs typeface="+mn-cs"/>
                        </a:rPr>
                        <a:t>prt</a:t>
                      </a:r>
                      <a:r>
                        <a:rPr lang="en-US" sz="1600" b="0" i="0" kern="1200" baseline="0" dirty="0" smtClean="0">
                          <a:solidFill>
                            <a:schemeClr val="dk1"/>
                          </a:solidFill>
                          <a:effectLst/>
                          <a:latin typeface="Twinkl Cursive Looped" panose="02000000000000000000" pitchFamily="2" charset="0"/>
                          <a:ea typeface="+mn-ea"/>
                          <a:cs typeface="+mn-cs"/>
                        </a:rPr>
                        <a:t> in </a:t>
                      </a:r>
                      <a:r>
                        <a:rPr lang="en-US" sz="1600" b="0" i="0" kern="1200" dirty="0" smtClean="0">
                          <a:solidFill>
                            <a:schemeClr val="dk1"/>
                          </a:solidFill>
                          <a:effectLst/>
                          <a:latin typeface="Twinkl Cursive Looped" panose="02000000000000000000" pitchFamily="2" charset="0"/>
                          <a:ea typeface="+mn-ea"/>
                          <a:cs typeface="+mn-cs"/>
                        </a:rPr>
                        <a:t>fieldwork to observe, measure, record and present the human and physical features in the local area.</a:t>
                      </a:r>
                      <a:endParaRPr lang="en-GB" sz="1400" b="1" baseline="0" dirty="0" smtClean="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GB"/>
                    </a:p>
                  </a:txBody>
                  <a:tcPr/>
                </a:tc>
                <a:tc>
                  <a:txBody>
                    <a:bodyPr/>
                    <a:lstStyle/>
                    <a:p>
                      <a:pPr algn="ctr"/>
                      <a:r>
                        <a:rPr lang="en-US" sz="1800" b="1" baseline="0" dirty="0" smtClean="0">
                          <a:latin typeface="Twinkl Cursive Looped" panose="02000000000000000000" pitchFamily="2" charset="0"/>
                        </a:rPr>
                        <a:t>Art</a:t>
                      </a:r>
                      <a:endParaRPr lang="en-GB" sz="1800" b="1" baseline="0" dirty="0" smtClean="0">
                        <a:latin typeface="Twinkl Cursive Looped" panose="02000000000000000000" pitchFamily="2" charset="0"/>
                      </a:endParaRPr>
                    </a:p>
                    <a:p>
                      <a:pPr algn="ctr"/>
                      <a:r>
                        <a:rPr lang="en-US" sz="1800" b="1" baseline="0" dirty="0" smtClean="0">
                          <a:latin typeface="Twinkl Cursive Looped" panose="02000000000000000000" pitchFamily="2" charset="0"/>
                        </a:rPr>
                        <a:t>Sculpture, Abstract Shape and Space:</a:t>
                      </a:r>
                    </a:p>
                    <a:p>
                      <a:pPr lvl="0"/>
                      <a:r>
                        <a:rPr lang="en-US" sz="1400" kern="1200" dirty="0" smtClean="0">
                          <a:solidFill>
                            <a:schemeClr val="dk1"/>
                          </a:solidFill>
                          <a:effectLst/>
                          <a:latin typeface="Twinkl Cursive Looped" panose="02000000000000000000" pitchFamily="2" charset="0"/>
                          <a:ea typeface="+mn-ea"/>
                          <a:cs typeface="+mn-cs"/>
                        </a:rPr>
                        <a:t>During</a:t>
                      </a:r>
                      <a:r>
                        <a:rPr lang="en-US" sz="1400" kern="1200" baseline="0" dirty="0" smtClean="0">
                          <a:solidFill>
                            <a:schemeClr val="dk1"/>
                          </a:solidFill>
                          <a:effectLst/>
                          <a:latin typeface="Twinkl Cursive Looped" panose="02000000000000000000" pitchFamily="2" charset="0"/>
                          <a:ea typeface="+mn-ea"/>
                          <a:cs typeface="+mn-cs"/>
                        </a:rPr>
                        <a:t> this unit the children will t</a:t>
                      </a:r>
                      <a:r>
                        <a:rPr lang="en-US" sz="1400" kern="1200" dirty="0" smtClean="0">
                          <a:solidFill>
                            <a:schemeClr val="dk1"/>
                          </a:solidFill>
                          <a:effectLst/>
                          <a:latin typeface="Twinkl Cursive Looped" panose="02000000000000000000" pitchFamily="2" charset="0"/>
                          <a:ea typeface="+mn-ea"/>
                          <a:cs typeface="+mn-cs"/>
                        </a:rPr>
                        <a:t>ry out different ways to make card shapes three dimensional, e.g. folding and curving the card or joining the flat shapes together.</a:t>
                      </a:r>
                      <a:endParaRPr lang="en-GB" sz="1400" kern="1200" dirty="0" smtClean="0">
                        <a:solidFill>
                          <a:schemeClr val="dk1"/>
                        </a:solidFill>
                        <a:effectLst/>
                        <a:latin typeface="Twinkl Cursive Looped" panose="02000000000000000000" pitchFamily="2" charset="0"/>
                        <a:ea typeface="+mn-ea"/>
                        <a:cs typeface="+mn-cs"/>
                      </a:endParaRPr>
                    </a:p>
                    <a:p>
                      <a:pPr lvl="0"/>
                      <a:r>
                        <a:rPr lang="en-US" sz="1400" kern="1200" dirty="0" smtClean="0">
                          <a:solidFill>
                            <a:schemeClr val="dk1"/>
                          </a:solidFill>
                          <a:effectLst/>
                          <a:latin typeface="Twinkl Cursive Looped" panose="02000000000000000000" pitchFamily="2" charset="0"/>
                          <a:ea typeface="+mn-ea"/>
                          <a:cs typeface="+mn-cs"/>
                        </a:rPr>
                        <a:t>Make a structure that holds its 3D shape.</a:t>
                      </a:r>
                      <a:endParaRPr lang="en-GB" sz="1400" kern="1200" dirty="0" smtClean="0">
                        <a:solidFill>
                          <a:schemeClr val="dk1"/>
                        </a:solidFill>
                        <a:effectLst/>
                        <a:latin typeface="Twinkl Cursive Looped" panose="02000000000000000000" pitchFamily="2" charset="0"/>
                        <a:ea typeface="+mn-ea"/>
                        <a:cs typeface="+mn-cs"/>
                      </a:endParaRPr>
                    </a:p>
                    <a:p>
                      <a:pPr lvl="0"/>
                      <a:r>
                        <a:rPr lang="en-US" sz="1400" kern="1200" dirty="0" smtClean="0">
                          <a:solidFill>
                            <a:schemeClr val="dk1"/>
                          </a:solidFill>
                          <a:effectLst/>
                          <a:latin typeface="Twinkl Cursive Looped" panose="02000000000000000000" pitchFamily="2" charset="0"/>
                          <a:ea typeface="+mn-ea"/>
                          <a:cs typeface="+mn-cs"/>
                        </a:rPr>
                        <a:t>Explain in simple terms the difference between 2D and 3D art.</a:t>
                      </a:r>
                      <a:endParaRPr lang="en-GB" sz="1400" kern="1200" dirty="0" smtClean="0">
                        <a:solidFill>
                          <a:schemeClr val="dk1"/>
                        </a:solidFill>
                        <a:effectLst/>
                        <a:latin typeface="Twinkl Cursive Looped" panose="02000000000000000000" pitchFamily="2" charset="0"/>
                        <a:ea typeface="+mn-ea"/>
                        <a:cs typeface="+mn-cs"/>
                      </a:endParaRPr>
                    </a:p>
                    <a:p>
                      <a:pPr lvl="0"/>
                      <a:r>
                        <a:rPr lang="en-US" sz="1400" kern="1200" dirty="0" smtClean="0">
                          <a:solidFill>
                            <a:schemeClr val="dk1"/>
                          </a:solidFill>
                          <a:effectLst/>
                          <a:latin typeface="Twinkl Cursive Looped" panose="02000000000000000000" pitchFamily="2" charset="0"/>
                          <a:ea typeface="+mn-ea"/>
                          <a:cs typeface="+mn-cs"/>
                        </a:rPr>
                        <a:t>Combine shapes together to make an interesting free-standing sculpture.</a:t>
                      </a:r>
                      <a:endParaRPr lang="en-GB" sz="1400" kern="1200" dirty="0" smtClean="0">
                        <a:solidFill>
                          <a:schemeClr val="dk1"/>
                        </a:solidFill>
                        <a:effectLst/>
                        <a:latin typeface="Twinkl Cursive Looped" panose="02000000000000000000" pitchFamily="2" charset="0"/>
                        <a:ea typeface="+mn-ea"/>
                        <a:cs typeface="+mn-cs"/>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7741383"/>
                  </a:ext>
                </a:extLst>
              </a:tr>
              <a:tr h="1966128">
                <a:tc>
                  <a:txBody>
                    <a:bodyPr/>
                    <a:lstStyle/>
                    <a:p>
                      <a:pPr algn="ctr"/>
                      <a:r>
                        <a:rPr lang="en-GB" b="1" dirty="0" smtClean="0">
                          <a:latin typeface="Twinkl Cursive Looped" panose="02000000000000000000" pitchFamily="2" charset="0"/>
                        </a:rPr>
                        <a:t>RE</a:t>
                      </a:r>
                    </a:p>
                    <a:p>
                      <a:pPr algn="ctr"/>
                      <a:r>
                        <a:rPr lang="en-US" sz="1400" b="1" dirty="0" smtClean="0">
                          <a:latin typeface="Twinkl Cursive Looped" panose="02000000000000000000" pitchFamily="2" charset="0"/>
                        </a:rPr>
                        <a:t>We will be exploring these two questions: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effectLst/>
                          <a:latin typeface="Twinkl Cursive Looped" panose="02000000000000000000" pitchFamily="2" charset="0"/>
                          <a:ea typeface="+mn-ea"/>
                          <a:cs typeface="+mn-cs"/>
                        </a:rPr>
                        <a:t>Why is the Bible important to Christians today? What kind of world did Jesus want? </a:t>
                      </a:r>
                    </a:p>
                    <a:p>
                      <a:pPr algn="ctr"/>
                      <a:endParaRPr lang="en-GB" sz="1400" b="0" dirty="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US" sz="1600" b="1" dirty="0" smtClean="0">
                          <a:latin typeface="Twinkl Cursive Looped" panose="02000000000000000000" pitchFamily="2" charset="0"/>
                        </a:rPr>
                        <a:t>Music</a:t>
                      </a:r>
                    </a:p>
                    <a:p>
                      <a:pPr algn="ctr"/>
                      <a:r>
                        <a:rPr lang="en-US" sz="1600" b="1" dirty="0" smtClean="0">
                          <a:latin typeface="Twinkl Cursive Looped" panose="02000000000000000000" pitchFamily="2" charset="0"/>
                        </a:rPr>
                        <a:t>Great</a:t>
                      </a:r>
                      <a:r>
                        <a:rPr lang="en-US" sz="1600" b="1" baseline="0" dirty="0" smtClean="0">
                          <a:latin typeface="Twinkl Cursive Looped" panose="02000000000000000000" pitchFamily="2" charset="0"/>
                        </a:rPr>
                        <a:t> Composers</a:t>
                      </a:r>
                      <a:r>
                        <a:rPr lang="en-US" sz="1600" b="1" dirty="0" smtClean="0">
                          <a:latin typeface="Twinkl Cursive Looped" panose="02000000000000000000" pitchFamily="2" charset="0"/>
                        </a:rPr>
                        <a:t>:</a:t>
                      </a:r>
                    </a:p>
                    <a:p>
                      <a:pPr algn="ctr"/>
                      <a:r>
                        <a:rPr lang="en-US" sz="1600" b="0" dirty="0" smtClean="0">
                          <a:latin typeface="Twinkl Cursive Looped" panose="02000000000000000000" pitchFamily="2" charset="0"/>
                        </a:rPr>
                        <a:t>We will be learning about the Great Composer Stravinsky</a:t>
                      </a:r>
                      <a:r>
                        <a:rPr lang="en-US" sz="1600" b="0" baseline="0" dirty="0" smtClean="0">
                          <a:latin typeface="Twinkl Cursive Looped" panose="02000000000000000000" pitchFamily="2" charset="0"/>
                        </a:rPr>
                        <a:t> and we will be all members of the Year Three Choir for our Christmas Nativity 2024.</a:t>
                      </a:r>
                      <a:endParaRPr lang="en-US" sz="1600" b="0" dirty="0" smtClean="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GB"/>
                    </a:p>
                  </a:txBody>
                  <a:tcPr/>
                </a:tc>
                <a:tc>
                  <a:txBody>
                    <a:bodyPr/>
                    <a:lstStyle/>
                    <a:p>
                      <a:pPr algn="ctr"/>
                      <a:r>
                        <a:rPr lang="en-GB" b="1" dirty="0" smtClean="0">
                          <a:latin typeface="Twinkl Cursive Looped" panose="02000000000000000000" pitchFamily="2" charset="0"/>
                        </a:rPr>
                        <a:t>PE</a:t>
                      </a:r>
                    </a:p>
                    <a:p>
                      <a:pPr algn="ctr"/>
                      <a:r>
                        <a:rPr lang="en-GB" sz="1200" b="0" dirty="0" smtClean="0">
                          <a:latin typeface="Twinkl Cursive Looped" panose="02000000000000000000" pitchFamily="2" charset="0"/>
                        </a:rPr>
                        <a:t>This term we will be learning ball skills</a:t>
                      </a:r>
                      <a:r>
                        <a:rPr lang="en-GB" sz="1200" b="0" baseline="0" dirty="0" smtClean="0">
                          <a:latin typeface="Twinkl Cursive Looped" panose="02000000000000000000" pitchFamily="2" charset="0"/>
                        </a:rPr>
                        <a:t> and Dance.</a:t>
                      </a:r>
                    </a:p>
                    <a:p>
                      <a:pPr algn="ctr"/>
                      <a:r>
                        <a:rPr lang="en-GB" sz="1200" b="0" baseline="0" dirty="0" smtClean="0">
                          <a:latin typeface="Twinkl Cursive Looped" panose="02000000000000000000" pitchFamily="2" charset="0"/>
                        </a:rPr>
                        <a:t> The children will be creating dances using choreography. To develop line dancing and create dances to a theme. To understand and use formation. </a:t>
                      </a:r>
                    </a:p>
                    <a:p>
                      <a:pPr algn="ctr"/>
                      <a:r>
                        <a:rPr lang="en-US" sz="1200" b="0" baseline="0" dirty="0" smtClean="0">
                          <a:latin typeface="Twinkl Cursive Looped" panose="02000000000000000000" pitchFamily="2" charset="0"/>
                        </a:rPr>
                        <a:t>In ball skills the children will learn to hit, roll and catch a ball. To develop dribbling a ball with his hands.</a:t>
                      </a:r>
                      <a:endParaRPr lang="en-US" sz="1200" b="0" dirty="0">
                        <a:latin typeface="Twinkl Cursive Looped"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30484928"/>
                  </a:ext>
                </a:extLst>
              </a:tr>
            </a:tbl>
          </a:graphicData>
        </a:graphic>
      </p:graphicFrame>
      <p:pic>
        <p:nvPicPr>
          <p:cNvPr id="8" name="Picture 7" descr="E-Safety: A free poster for your classroom / computer room – EDTECH 4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00218" y="4348488"/>
            <a:ext cx="542762" cy="286457"/>
          </a:xfrm>
          <a:prstGeom prst="rect">
            <a:avLst/>
          </a:prstGeom>
        </p:spPr>
      </p:pic>
    </p:spTree>
    <p:extLst>
      <p:ext uri="{BB962C8B-B14F-4D97-AF65-F5344CB8AC3E}">
        <p14:creationId xmlns:p14="http://schemas.microsoft.com/office/powerpoint/2010/main" val="3396493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2833</TotalTime>
  <Words>907</Words>
  <Application>Microsoft Office PowerPoint</Application>
  <PresentationFormat>Widescreen</PresentationFormat>
  <Paragraphs>93</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Affectionately Yours</vt:lpstr>
      <vt:lpstr>Arial</vt:lpstr>
      <vt:lpstr>Calibri</vt:lpstr>
      <vt:lpstr>Calibri Light</vt:lpstr>
      <vt:lpstr>Tahoma</vt:lpstr>
      <vt:lpstr>Twinkl</vt:lpstr>
      <vt:lpstr>Twinkl Cursive Looped</vt:lpstr>
      <vt:lpstr>Office Theme</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Peart</dc:creator>
  <cp:lastModifiedBy>teacher</cp:lastModifiedBy>
  <cp:revision>105</cp:revision>
  <dcterms:created xsi:type="dcterms:W3CDTF">2023-01-04T18:26:24Z</dcterms:created>
  <dcterms:modified xsi:type="dcterms:W3CDTF">2024-10-17T07:02:28Z</dcterms:modified>
</cp:coreProperties>
</file>