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6EB861-269C-440D-8304-A611C6BF394E}" type="datetimeFigureOut">
              <a:rPr lang="en-GB" smtClean="0"/>
              <a:t>13/12/2024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3759516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6EB861-269C-440D-8304-A611C6BF394E}" type="datetimeFigureOut">
              <a:rPr lang="en-GB" smtClean="0"/>
              <a:t>13/12/2024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297571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6EB861-269C-440D-8304-A611C6BF394E}" type="datetimeFigureOut">
              <a:rPr lang="en-GB" smtClean="0"/>
              <a:t>13/12/2024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209232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6EB861-269C-440D-8304-A611C6BF394E}" type="datetimeFigureOut">
              <a:rPr lang="en-GB" smtClean="0"/>
              <a:t>13/12/2024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268070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96EB861-269C-440D-8304-A611C6BF394E}" type="datetimeFigureOut">
              <a:rPr lang="en-GB" smtClean="0"/>
              <a:t>13/12/2024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210761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6EB861-269C-440D-8304-A611C6BF394E}" type="datetimeFigureOut">
              <a:rPr lang="en-GB" smtClean="0"/>
              <a:t>13/12/2024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38328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6EB861-269C-440D-8304-A611C6BF394E}" type="datetimeFigureOut">
              <a:rPr lang="en-GB" smtClean="0"/>
              <a:t>13/12/2024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3500451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6EB861-269C-440D-8304-A611C6BF394E}" type="datetimeFigureOut">
              <a:rPr lang="en-GB" smtClean="0"/>
              <a:t>13/12/2024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2609561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EB861-269C-440D-8304-A611C6BF394E}" type="datetimeFigureOut">
              <a:rPr lang="en-GB" smtClean="0"/>
              <a:t>13/12/2024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3177218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6EB861-269C-440D-8304-A611C6BF394E}" type="datetimeFigureOut">
              <a:rPr lang="en-GB" smtClean="0"/>
              <a:t>13/12/2024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267586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6EB861-269C-440D-8304-A611C6BF394E}" type="datetimeFigureOut">
              <a:rPr lang="en-GB" smtClean="0"/>
              <a:t>13/12/2024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2588670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EB861-269C-440D-8304-A611C6BF394E}" type="datetimeFigureOut">
              <a:rPr lang="en-GB" smtClean="0"/>
              <a:t>13/12/2024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F6A6C0-2AFD-465D-9490-8CD862A4F624}" type="slidenum">
              <a:rPr lang="en-GB" smtClean="0"/>
              <a:t>‹#›</a:t>
            </a:fld>
            <a:endParaRPr lang="en-GB"/>
          </a:p>
        </p:txBody>
      </p:sp>
    </p:spTree>
    <p:extLst>
      <p:ext uri="{BB962C8B-B14F-4D97-AF65-F5344CB8AC3E}">
        <p14:creationId xmlns:p14="http://schemas.microsoft.com/office/powerpoint/2010/main" val="3146163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279730700"/>
              </p:ext>
            </p:extLst>
          </p:nvPr>
        </p:nvGraphicFramePr>
        <p:xfrm>
          <a:off x="484301" y="182881"/>
          <a:ext cx="11397867" cy="6675120"/>
        </p:xfrm>
        <a:graphic>
          <a:graphicData uri="http://schemas.openxmlformats.org/drawingml/2006/table">
            <a:tbl>
              <a:tblPr firstRow="1" bandRow="1">
                <a:tableStyleId>{5C22544A-7EE6-4342-B048-85BDC9FD1C3A}</a:tableStyleId>
              </a:tblPr>
              <a:tblGrid>
                <a:gridCol w="3799289">
                  <a:extLst>
                    <a:ext uri="{9D8B030D-6E8A-4147-A177-3AD203B41FA5}">
                      <a16:colId xmlns:a16="http://schemas.microsoft.com/office/drawing/2014/main" val="3415927914"/>
                    </a:ext>
                  </a:extLst>
                </a:gridCol>
                <a:gridCol w="3799289">
                  <a:extLst>
                    <a:ext uri="{9D8B030D-6E8A-4147-A177-3AD203B41FA5}">
                      <a16:colId xmlns:a16="http://schemas.microsoft.com/office/drawing/2014/main" val="3616012508"/>
                    </a:ext>
                  </a:extLst>
                </a:gridCol>
                <a:gridCol w="3799289">
                  <a:extLst>
                    <a:ext uri="{9D8B030D-6E8A-4147-A177-3AD203B41FA5}">
                      <a16:colId xmlns:a16="http://schemas.microsoft.com/office/drawing/2014/main" val="2631005953"/>
                    </a:ext>
                  </a:extLst>
                </a:gridCol>
              </a:tblGrid>
              <a:tr h="633462">
                <a:tc gridSpan="3">
                  <a:txBody>
                    <a:bodyPr/>
                    <a:lstStyle/>
                    <a:p>
                      <a:pPr algn="ctr"/>
                      <a:r>
                        <a:rPr lang="en-GB" sz="1800" b="0" dirty="0">
                          <a:solidFill>
                            <a:schemeClr val="accent6">
                              <a:lumMod val="75000"/>
                            </a:schemeClr>
                          </a:solidFill>
                          <a:latin typeface="Affectionately Yours" pitchFamily="2" charset="0"/>
                        </a:rPr>
                        <a:t>Ellwood Community Primary School</a:t>
                      </a:r>
                      <a:r>
                        <a:rPr lang="en-GB" sz="1800" b="0" baseline="0" dirty="0">
                          <a:solidFill>
                            <a:schemeClr val="accent6">
                              <a:lumMod val="75000"/>
                            </a:schemeClr>
                          </a:solidFill>
                          <a:latin typeface="Affectionately Yours" pitchFamily="2" charset="0"/>
                        </a:rPr>
                        <a:t> – EYFS Overview</a:t>
                      </a:r>
                    </a:p>
                    <a:p>
                      <a:pPr algn="ctr"/>
                      <a:r>
                        <a:rPr lang="en-GB" sz="1800" baseline="0" dirty="0">
                          <a:solidFill>
                            <a:schemeClr val="accent6">
                              <a:lumMod val="75000"/>
                            </a:schemeClr>
                          </a:solidFill>
                          <a:latin typeface="Affectionately Yours" pitchFamily="2" charset="0"/>
                        </a:rPr>
                        <a:t>Oak Class</a:t>
                      </a:r>
                      <a:endParaRPr lang="en-GB" sz="18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55517563"/>
                  </a:ext>
                </a:extLst>
              </a:tr>
              <a:tr h="2232201">
                <a:tc>
                  <a:txBody>
                    <a:bodyPr/>
                    <a:lstStyle/>
                    <a:p>
                      <a:pPr algn="ctr"/>
                      <a:r>
                        <a:rPr lang="en-GB" sz="1600" dirty="0">
                          <a:latin typeface="Affectionately Yours" pitchFamily="2" charset="0"/>
                        </a:rPr>
                        <a:t>Communication</a:t>
                      </a:r>
                      <a:r>
                        <a:rPr lang="en-GB" sz="1600" baseline="0" dirty="0">
                          <a:latin typeface="Affectionately Yours" pitchFamily="2" charset="0"/>
                        </a:rPr>
                        <a:t> and Language</a:t>
                      </a:r>
                      <a:endParaRPr lang="en-GB" sz="1600" dirty="0">
                        <a:latin typeface="Affectionately Yours"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latin typeface="Twinkl" panose="02000000000000000000" pitchFamily="2" charset="0"/>
                        </a:rPr>
                        <a:t>This term, we are</a:t>
                      </a:r>
                      <a:r>
                        <a:rPr lang="en-GB" sz="1200" baseline="0" dirty="0">
                          <a:latin typeface="Twinkl" panose="02000000000000000000" pitchFamily="2" charset="0"/>
                        </a:rPr>
                        <a:t> going to learn, two new poems ‘Hungry Birdies and Pancakes`. We are also going to learn five new rhymes</a:t>
                      </a:r>
                      <a:r>
                        <a:rPr lang="en-US" sz="1200" kern="1200" dirty="0">
                          <a:solidFill>
                            <a:schemeClr val="dk1"/>
                          </a:solidFill>
                          <a:effectLst/>
                          <a:latin typeface="Twinkl" panose="02000000000000000000" pitchFamily="2" charset="0"/>
                          <a:ea typeface="+mn-ea"/>
                          <a:cs typeface="+mn-cs"/>
                        </a:rPr>
                        <a:t>1, 2, 3, 4, 5 Once I Caught a Fish Alive, Pitter Patter Rainbows, Five Little Ducks,</a:t>
                      </a:r>
                      <a:endParaRPr lang="en-GB" sz="1200" kern="1200" dirty="0">
                        <a:solidFill>
                          <a:schemeClr val="dk1"/>
                        </a:solidFill>
                        <a:effectLst/>
                        <a:latin typeface="Twinkl" panose="020000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Twinkl" panose="02000000000000000000" pitchFamily="2" charset="0"/>
                          <a:ea typeface="+mn-ea"/>
                          <a:cs typeface="+mn-cs"/>
                        </a:rPr>
                        <a:t>Five Little Men in a Flying Saucer and</a:t>
                      </a:r>
                      <a:endParaRPr lang="en-GB" sz="1200" kern="1200" dirty="0">
                        <a:solidFill>
                          <a:schemeClr val="dk1"/>
                        </a:solidFill>
                        <a:effectLst/>
                        <a:latin typeface="Twinkl" panose="02000000000000000000" pitchFamily="2" charset="0"/>
                        <a:ea typeface="+mn-ea"/>
                        <a:cs typeface="+mn-cs"/>
                      </a:endParaRPr>
                    </a:p>
                    <a:p>
                      <a:pPr algn="ctr"/>
                      <a:r>
                        <a:rPr lang="en-US" sz="1200" kern="1200" dirty="0">
                          <a:solidFill>
                            <a:schemeClr val="dk1"/>
                          </a:solidFill>
                          <a:effectLst/>
                          <a:latin typeface="Twinkl" panose="02000000000000000000" pitchFamily="2" charset="0"/>
                          <a:ea typeface="+mn-ea"/>
                          <a:cs typeface="+mn-cs"/>
                        </a:rPr>
                        <a:t> Five Little Monkeys. </a:t>
                      </a:r>
                      <a:endParaRPr lang="en-GB" sz="1200" kern="1200" dirty="0">
                        <a:solidFill>
                          <a:schemeClr val="dk1"/>
                        </a:solidFill>
                        <a:effectLst/>
                        <a:latin typeface="Twinkl" panose="020000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kern="1200" dirty="0">
                        <a:solidFill>
                          <a:schemeClr val="dk1"/>
                        </a:solidFill>
                        <a:effectLst/>
                        <a:latin typeface="+mn-lt"/>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latin typeface="Affectionately Yours" pitchFamily="2" charset="0"/>
                        </a:rPr>
                        <a:t>Personal</a:t>
                      </a:r>
                      <a:r>
                        <a:rPr lang="en-GB" sz="1600" baseline="0" dirty="0">
                          <a:latin typeface="Affectionately Yours" pitchFamily="2" charset="0"/>
                        </a:rPr>
                        <a:t>, Social, Emotional Development </a:t>
                      </a:r>
                    </a:p>
                    <a:p>
                      <a:pPr algn="ctr"/>
                      <a:r>
                        <a:rPr lang="en-GB" sz="1200" dirty="0">
                          <a:latin typeface="Twinkl" pitchFamily="2" charset="0"/>
                        </a:rPr>
                        <a:t>In our life skills lessons we are going to be learning about</a:t>
                      </a:r>
                      <a:r>
                        <a:rPr lang="en-GB" sz="1200" baseline="0" dirty="0">
                          <a:latin typeface="Twinkl" pitchFamily="2" charset="0"/>
                        </a:rPr>
                        <a:t> personal hygiene and how to keep our bodies healthy through exercise, eating healthy, oral hygiene, dressing appropriately for the weather and hand washing.</a:t>
                      </a:r>
                      <a:endParaRPr lang="en-GB" sz="1000" baseline="0" dirty="0">
                        <a:latin typeface="Twinkl"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latin typeface="Affectionately Yours" pitchFamily="2" charset="0"/>
                        </a:rPr>
                        <a:t>Physical Development</a:t>
                      </a:r>
                    </a:p>
                    <a:p>
                      <a:pPr algn="ctr"/>
                      <a:endParaRPr lang="en-GB" sz="1600" dirty="0">
                        <a:latin typeface="Affectionately Yours" pitchFamily="2" charset="0"/>
                      </a:endParaRPr>
                    </a:p>
                    <a:p>
                      <a:pPr algn="ctr"/>
                      <a:r>
                        <a:rPr lang="en-GB" sz="1100" dirty="0">
                          <a:latin typeface="Twinkl" pitchFamily="2" charset="0"/>
                        </a:rPr>
                        <a:t>This</a:t>
                      </a:r>
                      <a:r>
                        <a:rPr lang="en-GB" sz="1100" baseline="0" dirty="0">
                          <a:latin typeface="Twinkl" pitchFamily="2" charset="0"/>
                        </a:rPr>
                        <a:t> term we will be developing the skills we have learnt from the Jungle Journey programme and taking our lessons to the circus, under the sea, space, the farm and the woods where we will develop our balancing,  the skill of changing direction safely, travelling in different ways, hopping and much more.</a:t>
                      </a:r>
                    </a:p>
                    <a:p>
                      <a:pPr algn="ctr"/>
                      <a:endParaRPr lang="en-GB" sz="1100" baseline="0" dirty="0">
                        <a:latin typeface="Twinkl" pitchFamily="2" charset="0"/>
                      </a:endParaRPr>
                    </a:p>
                    <a:p>
                      <a:pPr algn="ctr"/>
                      <a:r>
                        <a:rPr lang="en-GB" sz="1100" baseline="0" dirty="0">
                          <a:latin typeface="Twinkl" pitchFamily="2" charset="0"/>
                        </a:rPr>
                        <a:t>Fine motor development will be promoted through provision based activities such as disco dough and funky finger time.</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289334"/>
                  </a:ext>
                </a:extLst>
              </a:tr>
              <a:tr h="2081376">
                <a:tc>
                  <a:txBody>
                    <a:bodyPr/>
                    <a:lstStyle/>
                    <a:p>
                      <a:pPr algn="ctr"/>
                      <a:r>
                        <a:rPr lang="en-GB" sz="1400" dirty="0">
                          <a:latin typeface="Affectionately Yours" pitchFamily="2" charset="0"/>
                        </a:rPr>
                        <a:t>Mathematics</a:t>
                      </a:r>
                    </a:p>
                    <a:p>
                      <a:pPr algn="ctr"/>
                      <a:r>
                        <a:rPr lang="en-GB" sz="1100" dirty="0">
                          <a:latin typeface="Twinkl" pitchFamily="2" charset="0"/>
                        </a:rPr>
                        <a:t>In maths this term we are going to learn about the following concepts: </a:t>
                      </a:r>
                    </a:p>
                    <a:p>
                      <a:pPr marL="171450" indent="-171450" algn="l">
                        <a:buFont typeface="Arial" panose="020B0604020202020204" pitchFamily="34" charset="0"/>
                        <a:buChar char="•"/>
                      </a:pPr>
                      <a:r>
                        <a:rPr lang="en-GB" sz="1100" dirty="0" smtClean="0">
                          <a:latin typeface="Twinkl" pitchFamily="2" charset="0"/>
                        </a:rPr>
                        <a:t>Zero</a:t>
                      </a:r>
                      <a:endParaRPr lang="en-GB" sz="1100" dirty="0">
                        <a:latin typeface="Twinkl" pitchFamily="2" charset="0"/>
                      </a:endParaRPr>
                    </a:p>
                    <a:p>
                      <a:pPr marL="171450" indent="-171450" algn="l">
                        <a:buFont typeface="Arial" panose="020B0604020202020204" pitchFamily="34" charset="0"/>
                        <a:buChar char="•"/>
                      </a:pPr>
                      <a:r>
                        <a:rPr lang="en-GB" sz="1100" dirty="0">
                          <a:latin typeface="Twinkl" pitchFamily="2" charset="0"/>
                        </a:rPr>
                        <a:t>Comparing</a:t>
                      </a:r>
                      <a:r>
                        <a:rPr lang="en-GB" sz="1100" baseline="0" dirty="0">
                          <a:latin typeface="Twinkl" pitchFamily="2" charset="0"/>
                        </a:rPr>
                        <a:t> numbers to 5</a:t>
                      </a:r>
                    </a:p>
                    <a:p>
                      <a:pPr marL="171450" indent="-171450" algn="l">
                        <a:buFont typeface="Arial" panose="020B0604020202020204" pitchFamily="34" charset="0"/>
                        <a:buChar char="•"/>
                      </a:pPr>
                      <a:r>
                        <a:rPr lang="en-GB" sz="1100" baseline="0" dirty="0">
                          <a:latin typeface="Twinkl" pitchFamily="2" charset="0"/>
                        </a:rPr>
                        <a:t>Composition of numbers 4 and 5</a:t>
                      </a:r>
                    </a:p>
                    <a:p>
                      <a:pPr marL="171450" indent="-171450" algn="l">
                        <a:buFont typeface="Arial" panose="020B0604020202020204" pitchFamily="34" charset="0"/>
                        <a:buChar char="•"/>
                      </a:pPr>
                      <a:r>
                        <a:rPr lang="en-GB" sz="1100" baseline="0" dirty="0">
                          <a:latin typeface="Twinkl" pitchFamily="2" charset="0"/>
                        </a:rPr>
                        <a:t>Number bonds to 5</a:t>
                      </a:r>
                    </a:p>
                    <a:p>
                      <a:pPr marL="171450" indent="-171450" algn="l">
                        <a:buFont typeface="Arial" panose="020B0604020202020204" pitchFamily="34" charset="0"/>
                        <a:buChar char="•"/>
                      </a:pPr>
                      <a:r>
                        <a:rPr lang="en-GB" sz="1100" baseline="0" dirty="0">
                          <a:latin typeface="Twinkl" pitchFamily="2" charset="0"/>
                        </a:rPr>
                        <a:t>Numbers 6,7,8</a:t>
                      </a:r>
                    </a:p>
                    <a:p>
                      <a:pPr marL="171450" indent="-171450" algn="l">
                        <a:buFont typeface="Arial" panose="020B0604020202020204" pitchFamily="34" charset="0"/>
                        <a:buChar char="•"/>
                      </a:pPr>
                      <a:r>
                        <a:rPr lang="en-GB" sz="1100" baseline="0" dirty="0">
                          <a:latin typeface="Twinkl" pitchFamily="2" charset="0"/>
                        </a:rPr>
                        <a:t>Making pairs</a:t>
                      </a:r>
                    </a:p>
                    <a:p>
                      <a:pPr marL="171450" indent="-171450" algn="l">
                        <a:buFont typeface="Arial" panose="020B0604020202020204" pitchFamily="34" charset="0"/>
                        <a:buChar char="•"/>
                      </a:pPr>
                      <a:r>
                        <a:rPr lang="en-GB" sz="1100" baseline="0" dirty="0">
                          <a:latin typeface="Twinkl" pitchFamily="2" charset="0"/>
                        </a:rPr>
                        <a:t>Combining 2 groups</a:t>
                      </a:r>
                    </a:p>
                    <a:p>
                      <a:pPr marL="171450" indent="-171450" algn="l">
                        <a:buFont typeface="Arial" panose="020B0604020202020204" pitchFamily="34" charset="0"/>
                        <a:buChar char="•"/>
                      </a:pPr>
                      <a:r>
                        <a:rPr lang="en-GB" sz="1100" baseline="0" dirty="0">
                          <a:latin typeface="Twinkl" pitchFamily="2" charset="0"/>
                        </a:rPr>
                        <a:t>Numbers 9 and </a:t>
                      </a:r>
                      <a:r>
                        <a:rPr lang="en-GB" sz="1100" baseline="0" dirty="0" smtClean="0">
                          <a:latin typeface="Twinkl" pitchFamily="2" charset="0"/>
                        </a:rPr>
                        <a:t>10</a:t>
                      </a:r>
                      <a:endParaRPr lang="en-GB" sz="1100" baseline="0" dirty="0">
                        <a:latin typeface="Twinkl"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4400" dirty="0">
                          <a:solidFill>
                            <a:schemeClr val="accent6">
                              <a:lumMod val="75000"/>
                            </a:schemeClr>
                          </a:solidFill>
                          <a:latin typeface="Affectionately Yours" pitchFamily="2" charset="0"/>
                        </a:rPr>
                        <a:t>Spring</a:t>
                      </a:r>
                    </a:p>
                    <a:p>
                      <a:pPr algn="ctr"/>
                      <a:r>
                        <a:rPr lang="en-GB" sz="4400" baseline="0" dirty="0">
                          <a:solidFill>
                            <a:schemeClr val="accent6">
                              <a:lumMod val="75000"/>
                            </a:schemeClr>
                          </a:solidFill>
                          <a:latin typeface="Affectionately Yours" pitchFamily="2" charset="0"/>
                        </a:rPr>
                        <a:t> Term</a:t>
                      </a:r>
                      <a:r>
                        <a:rPr lang="en-GB" sz="4400" dirty="0">
                          <a:solidFill>
                            <a:schemeClr val="accent6">
                              <a:lumMod val="75000"/>
                            </a:schemeClr>
                          </a:solidFill>
                          <a:latin typeface="Affectionately Yours" pitchFamily="2" charset="0"/>
                        </a:rPr>
                        <a:t> </a:t>
                      </a:r>
                    </a:p>
                    <a:p>
                      <a:pPr algn="ctr"/>
                      <a:r>
                        <a:rPr lang="en-GB" sz="4400" dirty="0">
                          <a:solidFill>
                            <a:schemeClr val="accent6">
                              <a:lumMod val="75000"/>
                            </a:schemeClr>
                          </a:solidFill>
                          <a:latin typeface="Affectionately Yours" pitchFamily="2" charset="0"/>
                        </a:rPr>
                        <a:t>1 </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sz="1600" dirty="0">
                          <a:latin typeface="Affectionately Yours" pitchFamily="2" charset="0"/>
                        </a:rPr>
                        <a:t>Literacy</a:t>
                      </a:r>
                    </a:p>
                    <a:p>
                      <a:pPr algn="ctr"/>
                      <a:r>
                        <a:rPr lang="en-GB" sz="1100" dirty="0">
                          <a:latin typeface="Twinkl" pitchFamily="2" charset="0"/>
                        </a:rPr>
                        <a:t>In literacy this term we are going to explore many texts</a:t>
                      </a:r>
                      <a:r>
                        <a:rPr lang="en-GB" sz="1100" baseline="0" dirty="0">
                          <a:latin typeface="Twinkl" pitchFamily="2" charset="0"/>
                        </a:rPr>
                        <a:t>: </a:t>
                      </a:r>
                    </a:p>
                    <a:p>
                      <a:pPr algn="ctr"/>
                      <a:endParaRPr lang="en-GB" sz="1200" dirty="0">
                        <a:latin typeface="Twinkl"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7741383"/>
                  </a:ext>
                </a:extLst>
              </a:tr>
              <a:tr h="1659068">
                <a:tc>
                  <a:txBody>
                    <a:bodyPr/>
                    <a:lstStyle/>
                    <a:p>
                      <a:pPr algn="ctr"/>
                      <a:r>
                        <a:rPr lang="en-GB" sz="1600" dirty="0">
                          <a:latin typeface="Affectionately Yours" pitchFamily="2" charset="0"/>
                        </a:rPr>
                        <a:t>Understanding the World</a:t>
                      </a:r>
                      <a:r>
                        <a:rPr lang="en-GB" sz="1600" baseline="0" dirty="0">
                          <a:latin typeface="Affectionately Yours" pitchFamily="2" charset="0"/>
                        </a:rPr>
                        <a:t> </a:t>
                      </a:r>
                      <a:endParaRPr lang="en-GB" sz="1100" baseline="0" dirty="0">
                        <a:latin typeface="Twinkl" pitchFamily="2" charset="0"/>
                      </a:endParaRPr>
                    </a:p>
                    <a:p>
                      <a:pPr algn="ctr"/>
                      <a:r>
                        <a:rPr lang="en-GB" sz="1100" baseline="0" dirty="0">
                          <a:latin typeface="Twinkl" pitchFamily="2" charset="0"/>
                        </a:rPr>
                        <a:t>We are going to explore the natural world in our ‘Forest Adventure’ sessions with Mrs Rees. We will be exploring the season of winter, birds and many other treasures that the forest provides us with in our sessions</a:t>
                      </a:r>
                    </a:p>
                    <a:p>
                      <a:pPr marL="0" marR="0" indent="0" algn="ctr" defTabSz="914400" rtl="0" eaLnBrk="1" fontAlgn="auto" latinLnBrk="0" hangingPunct="1">
                        <a:lnSpc>
                          <a:spcPct val="100000"/>
                        </a:lnSpc>
                        <a:spcBef>
                          <a:spcPts val="0"/>
                        </a:spcBef>
                        <a:spcAft>
                          <a:spcPts val="0"/>
                        </a:spcAft>
                        <a:buClrTx/>
                        <a:buSzTx/>
                        <a:buFontTx/>
                        <a:buNone/>
                        <a:tabLst/>
                        <a:defRPr/>
                      </a:pPr>
                      <a:r>
                        <a:rPr lang="en-GB" sz="1100" b="1" baseline="0" dirty="0">
                          <a:latin typeface="Twinkl" pitchFamily="2" charset="0"/>
                        </a:rPr>
                        <a:t> </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400" dirty="0">
                          <a:latin typeface="Affectionately Yours" pitchFamily="2" charset="0"/>
                        </a:rPr>
                        <a:t>Expressive</a:t>
                      </a:r>
                      <a:r>
                        <a:rPr lang="en-GB" sz="1400" baseline="0" dirty="0">
                          <a:latin typeface="Affectionately Yours" pitchFamily="2" charset="0"/>
                        </a:rPr>
                        <a:t> Arts and Design</a:t>
                      </a:r>
                    </a:p>
                    <a:p>
                      <a:pPr algn="ctr"/>
                      <a:r>
                        <a:rPr lang="en-GB" sz="1100" dirty="0">
                          <a:latin typeface="Twinkl" pitchFamily="2" charset="0"/>
                        </a:rPr>
                        <a:t>In</a:t>
                      </a:r>
                      <a:r>
                        <a:rPr lang="en-GB" sz="1100" baseline="0" dirty="0">
                          <a:latin typeface="Twinkl" pitchFamily="2" charset="0"/>
                        </a:rPr>
                        <a:t> our art we are going to experiment with a range of materials to make Baby Bear a new chair, a new bridge for the Billy Goats Gruff and we will also be making bread for the Little Red Hen and porridge for Baby bear.</a:t>
                      </a:r>
                    </a:p>
                    <a:p>
                      <a:pPr algn="ctr"/>
                      <a:r>
                        <a:rPr lang="en-GB" sz="1100" dirty="0">
                          <a:latin typeface="Twinkl" pitchFamily="2" charset="0"/>
                        </a:rPr>
                        <a:t>In</a:t>
                      </a:r>
                      <a:r>
                        <a:rPr lang="en-GB" sz="1100" baseline="0" dirty="0">
                          <a:latin typeface="Twinkl" pitchFamily="2" charset="0"/>
                        </a:rPr>
                        <a:t> our music lessons we are going to be learning about story telling through music</a:t>
                      </a:r>
                    </a:p>
                    <a:p>
                      <a:pPr algn="ctr"/>
                      <a:endParaRPr lang="en-GB" sz="1200" b="1" baseline="0" dirty="0">
                        <a:latin typeface="Twinkl" pitchFamily="2" charset="0"/>
                      </a:endParaRPr>
                    </a:p>
                    <a:p>
                      <a:pPr algn="ctr"/>
                      <a:endParaRPr lang="en-GB" sz="1200" b="1" dirty="0">
                        <a:latin typeface="Twinkl"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400" dirty="0">
                          <a:latin typeface="Affectionately Yours" pitchFamily="2" charset="0"/>
                        </a:rPr>
                        <a:t>Phonics </a:t>
                      </a:r>
                    </a:p>
                    <a:p>
                      <a:pPr algn="ctr"/>
                      <a:r>
                        <a:rPr lang="en-GB" sz="1100" dirty="0">
                          <a:latin typeface="Twinkl" pitchFamily="2" charset="0"/>
                        </a:rPr>
                        <a:t>We will continue learning sounds from Level 2.</a:t>
                      </a:r>
                    </a:p>
                    <a:p>
                      <a:pPr algn="ctr"/>
                      <a:r>
                        <a:rPr lang="en-GB" sz="1100" dirty="0">
                          <a:latin typeface="Twinkl" pitchFamily="2" charset="0"/>
                        </a:rPr>
                        <a:t>We will learn the following sounds</a:t>
                      </a:r>
                      <a:r>
                        <a:rPr lang="en-GB" sz="1100" baseline="0" dirty="0">
                          <a:latin typeface="Twinkl" pitchFamily="2" charset="0"/>
                        </a:rPr>
                        <a:t> </a:t>
                      </a:r>
                    </a:p>
                    <a:p>
                      <a:pPr algn="ctr"/>
                      <a:r>
                        <a:rPr lang="en-GB" sz="1100" baseline="0" dirty="0" err="1">
                          <a:latin typeface="Twinkl" pitchFamily="2" charset="0"/>
                        </a:rPr>
                        <a:t>dge</a:t>
                      </a:r>
                      <a:r>
                        <a:rPr lang="en-GB" sz="1100" baseline="0" dirty="0">
                          <a:latin typeface="Twinkl" pitchFamily="2" charset="0"/>
                        </a:rPr>
                        <a:t>, </a:t>
                      </a:r>
                      <a:r>
                        <a:rPr lang="en-GB" sz="1100" baseline="0" dirty="0" err="1">
                          <a:latin typeface="Twinkl" pitchFamily="2" charset="0"/>
                        </a:rPr>
                        <a:t>ve</a:t>
                      </a:r>
                      <a:r>
                        <a:rPr lang="en-GB" sz="1100" baseline="0" dirty="0">
                          <a:latin typeface="Twinkl" pitchFamily="2" charset="0"/>
                        </a:rPr>
                        <a:t>, </a:t>
                      </a:r>
                      <a:r>
                        <a:rPr lang="en-GB" sz="1100" baseline="0" dirty="0" err="1">
                          <a:latin typeface="Twinkl" pitchFamily="2" charset="0"/>
                        </a:rPr>
                        <a:t>wh</a:t>
                      </a:r>
                      <a:r>
                        <a:rPr lang="en-GB" sz="1100" baseline="0" dirty="0">
                          <a:latin typeface="Twinkl" pitchFamily="2" charset="0"/>
                        </a:rPr>
                        <a:t>, </a:t>
                      </a:r>
                      <a:r>
                        <a:rPr lang="en-GB" sz="1100" baseline="0" dirty="0" err="1">
                          <a:latin typeface="Twinkl" pitchFamily="2" charset="0"/>
                        </a:rPr>
                        <a:t>cks</a:t>
                      </a:r>
                      <a:r>
                        <a:rPr lang="en-GB" sz="1100" baseline="0" dirty="0">
                          <a:latin typeface="Twinkl" pitchFamily="2" charset="0"/>
                        </a:rPr>
                        <a:t>, tch, </a:t>
                      </a:r>
                      <a:r>
                        <a:rPr lang="en-GB" sz="1100" baseline="0" dirty="0" err="1">
                          <a:latin typeface="Twinkl" pitchFamily="2" charset="0"/>
                        </a:rPr>
                        <a:t>nk</a:t>
                      </a:r>
                      <a:r>
                        <a:rPr lang="en-GB" sz="1100" baseline="0" dirty="0">
                          <a:latin typeface="Twinkl" pitchFamily="2" charset="0"/>
                        </a:rPr>
                        <a:t> </a:t>
                      </a:r>
                    </a:p>
                    <a:p>
                      <a:pPr algn="ctr"/>
                      <a:r>
                        <a:rPr lang="en-GB" sz="1100" baseline="0" dirty="0">
                          <a:latin typeface="Twinkl" pitchFamily="2" charset="0"/>
                        </a:rPr>
                        <a:t>We will then begin learning level 3 sounds, we will learn the following sounds from set 3 this term</a:t>
                      </a:r>
                    </a:p>
                    <a:p>
                      <a:pPr algn="ctr"/>
                      <a:r>
                        <a:rPr lang="en-GB" sz="1100" baseline="0" dirty="0">
                          <a:latin typeface="Twinkl" pitchFamily="2" charset="0"/>
                        </a:rPr>
                        <a:t>ai, </a:t>
                      </a:r>
                      <a:r>
                        <a:rPr lang="en-GB" sz="1100" baseline="0" dirty="0" err="1">
                          <a:latin typeface="Twinkl" pitchFamily="2" charset="0"/>
                        </a:rPr>
                        <a:t>ee</a:t>
                      </a:r>
                      <a:r>
                        <a:rPr lang="en-GB" sz="1100" baseline="0" dirty="0">
                          <a:latin typeface="Twinkl" pitchFamily="2" charset="0"/>
                        </a:rPr>
                        <a:t>, </a:t>
                      </a:r>
                      <a:r>
                        <a:rPr lang="en-GB" sz="1100" baseline="0" dirty="0" err="1">
                          <a:latin typeface="Twinkl" pitchFamily="2" charset="0"/>
                        </a:rPr>
                        <a:t>igh</a:t>
                      </a:r>
                      <a:r>
                        <a:rPr lang="en-GB" sz="1100" baseline="0" dirty="0">
                          <a:latin typeface="Twinkl" pitchFamily="2" charset="0"/>
                        </a:rPr>
                        <a:t>, </a:t>
                      </a:r>
                      <a:r>
                        <a:rPr lang="en-GB" sz="1100" baseline="0" dirty="0" err="1">
                          <a:latin typeface="Twinkl" pitchFamily="2" charset="0"/>
                        </a:rPr>
                        <a:t>oa</a:t>
                      </a:r>
                      <a:r>
                        <a:rPr lang="en-GB" sz="1100" baseline="0" dirty="0">
                          <a:latin typeface="Twinkl" pitchFamily="2" charset="0"/>
                        </a:rPr>
                        <a:t>, </a:t>
                      </a:r>
                      <a:r>
                        <a:rPr lang="en-GB" sz="1100" baseline="0" dirty="0" err="1">
                          <a:latin typeface="Twinkl" pitchFamily="2" charset="0"/>
                        </a:rPr>
                        <a:t>oo</a:t>
                      </a:r>
                      <a:r>
                        <a:rPr lang="en-GB" sz="1100" baseline="0" dirty="0">
                          <a:latin typeface="Twinkl" pitchFamily="2" charset="0"/>
                        </a:rPr>
                        <a:t> (short, </a:t>
                      </a:r>
                      <a:r>
                        <a:rPr lang="en-GB" sz="1100" baseline="0" dirty="0" err="1">
                          <a:latin typeface="Twinkl" pitchFamily="2" charset="0"/>
                        </a:rPr>
                        <a:t>oo</a:t>
                      </a:r>
                      <a:r>
                        <a:rPr lang="en-GB" sz="1100" baseline="0" dirty="0">
                          <a:latin typeface="Twinkl" pitchFamily="2" charset="0"/>
                        </a:rPr>
                        <a:t> (long) </a:t>
                      </a:r>
                      <a:r>
                        <a:rPr lang="en-GB" sz="1100" baseline="0" dirty="0" err="1">
                          <a:latin typeface="Twinkl" pitchFamily="2" charset="0"/>
                        </a:rPr>
                        <a:t>ar</a:t>
                      </a:r>
                      <a:r>
                        <a:rPr lang="en-GB" sz="1100" baseline="0" dirty="0">
                          <a:latin typeface="Twinkl" pitchFamily="2" charset="0"/>
                        </a:rPr>
                        <a:t>, or, </a:t>
                      </a:r>
                      <a:r>
                        <a:rPr lang="en-GB" sz="1100" baseline="0" dirty="0" err="1">
                          <a:latin typeface="Twinkl" pitchFamily="2" charset="0"/>
                        </a:rPr>
                        <a:t>ur</a:t>
                      </a:r>
                      <a:r>
                        <a:rPr lang="en-GB" sz="1100" baseline="0" dirty="0">
                          <a:latin typeface="Twinkl" pitchFamily="2" charset="0"/>
                        </a:rPr>
                        <a:t>.</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0484928"/>
                  </a:ext>
                </a:extLst>
              </a:tr>
            </a:tbl>
          </a:graphicData>
        </a:graphic>
      </p:graphicFrame>
      <p:pic>
        <p:nvPicPr>
          <p:cNvPr id="9" name="Picture 8"/>
          <p:cNvPicPr>
            <a:picLocks noChangeAspect="1"/>
          </p:cNvPicPr>
          <p:nvPr/>
        </p:nvPicPr>
        <p:blipFill>
          <a:blip r:embed="rId2"/>
          <a:stretch>
            <a:fillRect/>
          </a:stretch>
        </p:blipFill>
        <p:spPr>
          <a:xfrm>
            <a:off x="3674070" y="2017330"/>
            <a:ext cx="522071" cy="434047"/>
          </a:xfrm>
          <a:prstGeom prst="rect">
            <a:avLst/>
          </a:prstGeom>
        </p:spPr>
      </p:pic>
      <p:pic>
        <p:nvPicPr>
          <p:cNvPr id="15" name="Picture 14"/>
          <p:cNvPicPr>
            <a:picLocks noChangeAspect="1"/>
          </p:cNvPicPr>
          <p:nvPr/>
        </p:nvPicPr>
        <p:blipFill rotWithShape="1">
          <a:blip r:embed="rId3"/>
          <a:srcRect t="17519"/>
          <a:stretch/>
        </p:blipFill>
        <p:spPr>
          <a:xfrm>
            <a:off x="3566615" y="6401098"/>
            <a:ext cx="629526" cy="324525"/>
          </a:xfrm>
          <a:prstGeom prst="rect">
            <a:avLst/>
          </a:prstGeom>
        </p:spPr>
      </p:pic>
      <p:pic>
        <p:nvPicPr>
          <p:cNvPr id="17" name="Picture 16"/>
          <p:cNvPicPr>
            <a:picLocks noChangeAspect="1"/>
          </p:cNvPicPr>
          <p:nvPr/>
        </p:nvPicPr>
        <p:blipFill rotWithShape="1">
          <a:blip r:embed="rId4"/>
          <a:srcRect t="13489"/>
          <a:stretch/>
        </p:blipFill>
        <p:spPr>
          <a:xfrm>
            <a:off x="11256574" y="947461"/>
            <a:ext cx="451125" cy="267837"/>
          </a:xfrm>
          <a:prstGeom prst="rect">
            <a:avLst/>
          </a:prstGeom>
        </p:spPr>
      </p:pic>
      <p:pic>
        <p:nvPicPr>
          <p:cNvPr id="18" name="Picture 17"/>
          <p:cNvPicPr>
            <a:picLocks noChangeAspect="1"/>
          </p:cNvPicPr>
          <p:nvPr/>
        </p:nvPicPr>
        <p:blipFill>
          <a:blip r:embed="rId5"/>
          <a:stretch>
            <a:fillRect/>
          </a:stretch>
        </p:blipFill>
        <p:spPr>
          <a:xfrm>
            <a:off x="8428264" y="947461"/>
            <a:ext cx="163918" cy="254618"/>
          </a:xfrm>
          <a:prstGeom prst="rect">
            <a:avLst/>
          </a:prstGeom>
        </p:spPr>
      </p:pic>
      <p:pic>
        <p:nvPicPr>
          <p:cNvPr id="19" name="Picture 18"/>
          <p:cNvPicPr>
            <a:picLocks noChangeAspect="1"/>
          </p:cNvPicPr>
          <p:nvPr/>
        </p:nvPicPr>
        <p:blipFill rotWithShape="1">
          <a:blip r:embed="rId6"/>
          <a:srcRect t="17335" b="7860"/>
          <a:stretch/>
        </p:blipFill>
        <p:spPr>
          <a:xfrm>
            <a:off x="7466175" y="6430247"/>
            <a:ext cx="352597" cy="224287"/>
          </a:xfrm>
          <a:prstGeom prst="rect">
            <a:avLst/>
          </a:prstGeom>
        </p:spPr>
      </p:pic>
      <p:pic>
        <p:nvPicPr>
          <p:cNvPr id="20" name="Picture 19"/>
          <p:cNvPicPr>
            <a:picLocks noChangeAspect="1"/>
          </p:cNvPicPr>
          <p:nvPr/>
        </p:nvPicPr>
        <p:blipFill rotWithShape="1">
          <a:blip r:embed="rId7"/>
          <a:srcRect t="10739"/>
          <a:stretch/>
        </p:blipFill>
        <p:spPr>
          <a:xfrm>
            <a:off x="4600141" y="6401098"/>
            <a:ext cx="403530" cy="246449"/>
          </a:xfrm>
          <a:prstGeom prst="rect">
            <a:avLst/>
          </a:prstGeom>
        </p:spPr>
      </p:pic>
      <p:pic>
        <p:nvPicPr>
          <p:cNvPr id="21" name="Picture 20" descr="Little Red Hen: Amazon.co.uk: Allen, Jonathan: 9780552548120: Books"/>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72269" y="3743323"/>
            <a:ext cx="639826" cy="545796"/>
          </a:xfrm>
          <a:prstGeom prst="rect">
            <a:avLst/>
          </a:prstGeom>
          <a:noFill/>
          <a:ln>
            <a:noFill/>
          </a:ln>
        </p:spPr>
      </p:pic>
      <p:pic>
        <p:nvPicPr>
          <p:cNvPr id="22" name="Picture 21" descr="https://www.amazon.co.uk/images/I/51mxtOPF2YL._SX468_BO1,204,203,200_.jp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831575" y="4455905"/>
            <a:ext cx="676643" cy="596900"/>
          </a:xfrm>
          <a:prstGeom prst="rect">
            <a:avLst/>
          </a:prstGeom>
          <a:noFill/>
          <a:ln>
            <a:noFill/>
          </a:ln>
        </p:spPr>
      </p:pic>
      <p:pic>
        <p:nvPicPr>
          <p:cNvPr id="23" name="Picture 22" descr="https://www.amazon.co.uk/images/I/616lF0InLEL._SX496_BO1,204,203,200_.jpg"/>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737888" y="3914091"/>
            <a:ext cx="563193" cy="620388"/>
          </a:xfrm>
          <a:prstGeom prst="rect">
            <a:avLst/>
          </a:prstGeom>
          <a:noFill/>
          <a:ln>
            <a:noFill/>
          </a:ln>
        </p:spPr>
      </p:pic>
      <p:pic>
        <p:nvPicPr>
          <p:cNvPr id="24" name="Picture 23"/>
          <p:cNvPicPr/>
          <p:nvPr/>
        </p:nvPicPr>
        <p:blipFill>
          <a:blip r:embed="rId11"/>
          <a:stretch>
            <a:fillRect/>
          </a:stretch>
        </p:blipFill>
        <p:spPr>
          <a:xfrm>
            <a:off x="10442254" y="4455905"/>
            <a:ext cx="566793" cy="550869"/>
          </a:xfrm>
          <a:prstGeom prst="rect">
            <a:avLst/>
          </a:prstGeom>
        </p:spPr>
      </p:pic>
      <p:pic>
        <p:nvPicPr>
          <p:cNvPr id="31" name="Picture 30"/>
          <p:cNvPicPr/>
          <p:nvPr/>
        </p:nvPicPr>
        <p:blipFill>
          <a:blip r:embed="rId12"/>
          <a:stretch>
            <a:fillRect/>
          </a:stretch>
        </p:blipFill>
        <p:spPr>
          <a:xfrm>
            <a:off x="11197956" y="3810428"/>
            <a:ext cx="684212" cy="645477"/>
          </a:xfrm>
          <a:prstGeom prst="rect">
            <a:avLst/>
          </a:prstGeom>
        </p:spPr>
      </p:pic>
    </p:spTree>
    <p:extLst>
      <p:ext uri="{BB962C8B-B14F-4D97-AF65-F5344CB8AC3E}">
        <p14:creationId xmlns:p14="http://schemas.microsoft.com/office/powerpoint/2010/main" val="1347891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440</Words>
  <Application>Microsoft Office PowerPoint</Application>
  <PresentationFormat>Widescreen</PresentationFormat>
  <Paragraphs>40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Affectionately Yours</vt:lpstr>
      <vt:lpstr>Arial</vt:lpstr>
      <vt:lpstr>Calibri</vt:lpstr>
      <vt:lpstr>Calibri Light</vt:lpstr>
      <vt:lpstr>Twinkl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Jen King</cp:lastModifiedBy>
  <cp:revision>17</cp:revision>
  <cp:lastPrinted>2024-12-13T15:50:30Z</cp:lastPrinted>
  <dcterms:created xsi:type="dcterms:W3CDTF">2023-04-11T12:11:47Z</dcterms:created>
  <dcterms:modified xsi:type="dcterms:W3CDTF">2024-12-13T15:54:29Z</dcterms:modified>
</cp:coreProperties>
</file>