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C0AF8F-829F-27EF-64FC-23AE885B5A02}" v="510" dt="2024-10-30T14:10:11.2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microsoft.com/office/2015/10/relationships/revisionInfo" Target="revisionInfo.xml"/><Relationship Id="rId4" Type="http://schemas.openxmlformats.org/officeDocument/2006/relationships/presProps" Target="presProp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lly Hek" userId="S::m.hek@ellwood.gloucs.sch.uk::096745d3-9dcf-4f91-97e7-a6ddcaf915b7" providerId="AD" clId="Web-{1F5A0334-3A8C-6047-6FCA-65F01272E4FC}"/>
    <pc:docChg chg="modSld">
      <pc:chgData name="Molly Hek" userId="S::m.hek@ellwood.gloucs.sch.uk::096745d3-9dcf-4f91-97e7-a6ddcaf915b7" providerId="AD" clId="Web-{1F5A0334-3A8C-6047-6FCA-65F01272E4FC}" dt="2024-08-07T14:31:26.835" v="69" actId="20577"/>
      <pc:docMkLst>
        <pc:docMk/>
      </pc:docMkLst>
      <pc:sldChg chg="modSp">
        <pc:chgData name="Molly Hek" userId="S::m.hek@ellwood.gloucs.sch.uk::096745d3-9dcf-4f91-97e7-a6ddcaf915b7" providerId="AD" clId="Web-{1F5A0334-3A8C-6047-6FCA-65F01272E4FC}" dt="2024-08-07T14:31:26.835" v="69" actId="20577"/>
        <pc:sldMkLst>
          <pc:docMk/>
          <pc:sldMk cId="1314204389" sldId="269"/>
        </pc:sldMkLst>
        <pc:spChg chg="mod">
          <ac:chgData name="Molly Hek" userId="S::m.hek@ellwood.gloucs.sch.uk::096745d3-9dcf-4f91-97e7-a6ddcaf915b7" providerId="AD" clId="Web-{1F5A0334-3A8C-6047-6FCA-65F01272E4FC}" dt="2024-08-07T14:31:26.835" v="69" actId="20577"/>
          <ac:spMkLst>
            <pc:docMk/>
            <pc:sldMk cId="1314204389" sldId="269"/>
            <ac:spMk id="11" creationId="{00000000-0000-0000-0000-000000000000}"/>
          </ac:spMkLst>
        </pc:spChg>
      </pc:sldChg>
    </pc:docChg>
  </pc:docChgLst>
  <pc:docChgLst>
    <pc:chgData name="Molly Hek" userId="S::m.hek@ellwood.gloucs.sch.uk::096745d3-9dcf-4f91-97e7-a6ddcaf915b7" providerId="AD" clId="Web-{56C0AF8F-829F-27EF-64FC-23AE885B5A02}"/>
    <pc:docChg chg="modSld">
      <pc:chgData name="Molly Hek" userId="S::m.hek@ellwood.gloucs.sch.uk::096745d3-9dcf-4f91-97e7-a6ddcaf915b7" providerId="AD" clId="Web-{56C0AF8F-829F-27EF-64FC-23AE885B5A02}" dt="2024-10-30T14:10:11.220" v="498" actId="1076"/>
      <pc:docMkLst>
        <pc:docMk/>
      </pc:docMkLst>
      <pc:sldChg chg="modSp">
        <pc:chgData name="Molly Hek" userId="S::m.hek@ellwood.gloucs.sch.uk::096745d3-9dcf-4f91-97e7-a6ddcaf915b7" providerId="AD" clId="Web-{56C0AF8F-829F-27EF-64FC-23AE885B5A02}" dt="2024-10-30T14:10:11.220" v="498" actId="1076"/>
        <pc:sldMkLst>
          <pc:docMk/>
          <pc:sldMk cId="1314204389" sldId="269"/>
        </pc:sldMkLst>
        <pc:spChg chg="mod">
          <ac:chgData name="Molly Hek" userId="S::m.hek@ellwood.gloucs.sch.uk::096745d3-9dcf-4f91-97e7-a6ddcaf915b7" providerId="AD" clId="Web-{56C0AF8F-829F-27EF-64FC-23AE885B5A02}" dt="2024-10-30T14:10:07.486" v="496" actId="1076"/>
          <ac:spMkLst>
            <pc:docMk/>
            <pc:sldMk cId="1314204389" sldId="269"/>
            <ac:spMk id="10" creationId="{00000000-0000-0000-0000-000000000000}"/>
          </ac:spMkLst>
        </pc:spChg>
        <pc:spChg chg="mod">
          <ac:chgData name="Molly Hek" userId="S::m.hek@ellwood.gloucs.sch.uk::096745d3-9dcf-4f91-97e7-a6ddcaf915b7" providerId="AD" clId="Web-{56C0AF8F-829F-27EF-64FC-23AE885B5A02}" dt="2024-10-30T14:10:11.220" v="498" actId="1076"/>
          <ac:spMkLst>
            <pc:docMk/>
            <pc:sldMk cId="1314204389" sldId="269"/>
            <ac:spMk id="11" creationId="{00000000-0000-0000-0000-000000000000}"/>
          </ac:spMkLst>
        </pc:spChg>
        <pc:graphicFrameChg chg="mod modGraphic">
          <ac:chgData name="Molly Hek" userId="S::m.hek@ellwood.gloucs.sch.uk::096745d3-9dcf-4f91-97e7-a6ddcaf915b7" providerId="AD" clId="Web-{56C0AF8F-829F-27EF-64FC-23AE885B5A02}" dt="2024-10-30T14:10:04.330" v="494"/>
          <ac:graphicFrameMkLst>
            <pc:docMk/>
            <pc:sldMk cId="1314204389" sldId="269"/>
            <ac:graphicFrameMk id="4" creationId="{00000000-0000-0000-0000-000000000000}"/>
          </ac:graphicFrameMkLst>
        </pc:graphicFrameChg>
        <pc:picChg chg="mod">
          <ac:chgData name="Molly Hek" userId="S::m.hek@ellwood.gloucs.sch.uk::096745d3-9dcf-4f91-97e7-a6ddcaf915b7" providerId="AD" clId="Web-{56C0AF8F-829F-27EF-64FC-23AE885B5A02}" dt="2024-10-30T14:07:04.011" v="12" actId="1076"/>
          <ac:picMkLst>
            <pc:docMk/>
            <pc:sldMk cId="1314204389" sldId="269"/>
            <ac:picMk id="2" creationId="{E11EBBF9-9468-13EA-900C-C681CAB9FF31}"/>
          </ac:picMkLst>
        </pc:picChg>
        <pc:picChg chg="mod">
          <ac:chgData name="Molly Hek" userId="S::m.hek@ellwood.gloucs.sch.uk::096745d3-9dcf-4f91-97e7-a6ddcaf915b7" providerId="AD" clId="Web-{56C0AF8F-829F-27EF-64FC-23AE885B5A02}" dt="2024-10-30T14:10:05.642" v="495" actId="1076"/>
          <ac:picMkLst>
            <pc:docMk/>
            <pc:sldMk cId="1314204389" sldId="269"/>
            <ac:picMk id="5" creationId="{AB0F3588-E8A7-F808-83F4-CB3AF7199296}"/>
          </ac:picMkLst>
        </pc:picChg>
        <pc:picChg chg="mod">
          <ac:chgData name="Molly Hek" userId="S::m.hek@ellwood.gloucs.sch.uk::096745d3-9dcf-4f91-97e7-a6ddcaf915b7" providerId="AD" clId="Web-{56C0AF8F-829F-27EF-64FC-23AE885B5A02}" dt="2024-10-30T14:07:09.058" v="15" actId="14100"/>
          <ac:picMkLst>
            <pc:docMk/>
            <pc:sldMk cId="1314204389" sldId="269"/>
            <ac:picMk id="18" creationId="{92A19608-1A84-026F-0C87-056456BFB0CA}"/>
          </ac:picMkLst>
        </pc:picChg>
      </pc:sldChg>
      <pc:sldChg chg="modSp">
        <pc:chgData name="Molly Hek" userId="S::m.hek@ellwood.gloucs.sch.uk::096745d3-9dcf-4f91-97e7-a6ddcaf915b7" providerId="AD" clId="Web-{56C0AF8F-829F-27EF-64FC-23AE885B5A02}" dt="2024-10-30T14:09:42.985" v="486"/>
        <pc:sldMkLst>
          <pc:docMk/>
          <pc:sldMk cId="3396493290" sldId="270"/>
        </pc:sldMkLst>
        <pc:graphicFrameChg chg="mod modGraphic">
          <ac:chgData name="Molly Hek" userId="S::m.hek@ellwood.gloucs.sch.uk::096745d3-9dcf-4f91-97e7-a6ddcaf915b7" providerId="AD" clId="Web-{56C0AF8F-829F-27EF-64FC-23AE885B5A02}" dt="2024-10-30T14:09:42.985" v="486"/>
          <ac:graphicFrameMkLst>
            <pc:docMk/>
            <pc:sldMk cId="3396493290" sldId="270"/>
            <ac:graphicFrameMk id="5"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1807932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195068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273012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72289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8D9FD8A-C1A4-4EC1-827A-8F5A6C2C5D27}"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4113296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D9FD8A-C1A4-4EC1-827A-8F5A6C2C5D27}" type="datetimeFigureOut">
              <a:rPr lang="en-GB" smtClean="0"/>
              <a:t>19/02/2025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35804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8D9FD8A-C1A4-4EC1-827A-8F5A6C2C5D27}" type="datetimeFigureOut">
              <a:rPr lang="en-GB" smtClean="0"/>
              <a:t>19/02/2025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2174647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8D9FD8A-C1A4-4EC1-827A-8F5A6C2C5D27}" type="datetimeFigureOut">
              <a:rPr lang="en-GB" smtClean="0"/>
              <a:t>19/02/2025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958688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D9FD8A-C1A4-4EC1-827A-8F5A6C2C5D27}" type="datetimeFigureOut">
              <a:rPr lang="en-GB" smtClean="0"/>
              <a:t>19/02/2025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1829380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8D9FD8A-C1A4-4EC1-827A-8F5A6C2C5D27}" type="datetimeFigureOut">
              <a:rPr lang="en-GB" smtClean="0"/>
              <a:t>19/02/2025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16163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8D9FD8A-C1A4-4EC1-827A-8F5A6C2C5D27}" type="datetimeFigureOut">
              <a:rPr lang="en-GB" smtClean="0"/>
              <a:t>19/02/2025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908058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D9FD8A-C1A4-4EC1-827A-8F5A6C2C5D27}" type="datetimeFigureOut">
              <a:rPr lang="en-GB" smtClean="0"/>
              <a:t>19/02/2025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7EE41A-2EBF-4553-8F9E-C44CA2FBD46B}" type="slidenum">
              <a:rPr lang="en-GB" smtClean="0"/>
              <a:t>‹#›</a:t>
            </a:fld>
            <a:endParaRPr lang="en-GB"/>
          </a:p>
        </p:txBody>
      </p:sp>
    </p:spTree>
    <p:extLst>
      <p:ext uri="{BB962C8B-B14F-4D97-AF65-F5344CB8AC3E}">
        <p14:creationId xmlns:p14="http://schemas.microsoft.com/office/powerpoint/2010/main" val="687499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png"/><Relationship Id="rId7" Type="http://schemas.openxmlformats.org/officeDocument/2006/relationships/image" Target="../media/image10.jpe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795412854"/>
              </p:ext>
            </p:extLst>
          </p:nvPr>
        </p:nvGraphicFramePr>
        <p:xfrm>
          <a:off x="203084" y="136188"/>
          <a:ext cx="11962674" cy="7452360"/>
        </p:xfrm>
        <a:graphic>
          <a:graphicData uri="http://schemas.openxmlformats.org/drawingml/2006/table">
            <a:tbl>
              <a:tblPr firstRow="1" bandRow="1">
                <a:tableStyleId>{5C22544A-7EE6-4342-B048-85BDC9FD1C3A}</a:tableStyleId>
              </a:tblPr>
              <a:tblGrid>
                <a:gridCol w="3987558">
                  <a:extLst>
                    <a:ext uri="{9D8B030D-6E8A-4147-A177-3AD203B41FA5}">
                      <a16:colId xmlns:a16="http://schemas.microsoft.com/office/drawing/2014/main" val="3415927914"/>
                    </a:ext>
                  </a:extLst>
                </a:gridCol>
                <a:gridCol w="3987558">
                  <a:extLst>
                    <a:ext uri="{9D8B030D-6E8A-4147-A177-3AD203B41FA5}">
                      <a16:colId xmlns:a16="http://schemas.microsoft.com/office/drawing/2014/main" val="866025465"/>
                    </a:ext>
                  </a:extLst>
                </a:gridCol>
                <a:gridCol w="3987558">
                  <a:extLst>
                    <a:ext uri="{9D8B030D-6E8A-4147-A177-3AD203B41FA5}">
                      <a16:colId xmlns:a16="http://schemas.microsoft.com/office/drawing/2014/main" val="2975391216"/>
                    </a:ext>
                  </a:extLst>
                </a:gridCol>
              </a:tblGrid>
              <a:tr h="800888">
                <a:tc gridSpan="3">
                  <a:txBody>
                    <a:bodyPr/>
                    <a:lstStyle/>
                    <a:p>
                      <a:pPr algn="ctr"/>
                      <a:r>
                        <a:rPr lang="en-GB" sz="2400" b="0" dirty="0">
                          <a:solidFill>
                            <a:schemeClr val="accent6">
                              <a:lumMod val="75000"/>
                            </a:schemeClr>
                          </a:solidFill>
                          <a:latin typeface="Affectionately Yours" pitchFamily="2" charset="0"/>
                        </a:rPr>
                        <a:t>Ellwood Community Primary School</a:t>
                      </a:r>
                      <a:r>
                        <a:rPr lang="en-GB" sz="2400" b="0" baseline="0" dirty="0">
                          <a:solidFill>
                            <a:schemeClr val="accent6">
                              <a:lumMod val="75000"/>
                            </a:schemeClr>
                          </a:solidFill>
                          <a:latin typeface="Affectionately Yours" pitchFamily="2" charset="0"/>
                        </a:rPr>
                        <a:t> – Core Subject Overview</a:t>
                      </a:r>
                    </a:p>
                    <a:p>
                      <a:pPr algn="ctr"/>
                      <a:r>
                        <a:rPr lang="en-GB" sz="2400" baseline="0" dirty="0">
                          <a:solidFill>
                            <a:schemeClr val="accent6">
                              <a:lumMod val="75000"/>
                            </a:schemeClr>
                          </a:solidFill>
                          <a:latin typeface="Affectionately Yours" pitchFamily="2" charset="0"/>
                        </a:rPr>
                        <a:t>Year </a:t>
                      </a:r>
                      <a:r>
                        <a:rPr lang="en-GB" sz="2400" baseline="0" dirty="0" smtClean="0">
                          <a:solidFill>
                            <a:schemeClr val="accent6">
                              <a:lumMod val="75000"/>
                            </a:schemeClr>
                          </a:solidFill>
                          <a:latin typeface="Affectionately Yours" pitchFamily="2" charset="0"/>
                        </a:rPr>
                        <a:t>3 </a:t>
                      </a:r>
                      <a:r>
                        <a:rPr lang="en-GB" sz="2400" baseline="0" dirty="0">
                          <a:solidFill>
                            <a:schemeClr val="accent6">
                              <a:lumMod val="75000"/>
                            </a:schemeClr>
                          </a:solidFill>
                          <a:latin typeface="Affectionately Yours" pitchFamily="2" charset="0"/>
                        </a:rPr>
                        <a:t>– </a:t>
                      </a:r>
                      <a:r>
                        <a:rPr lang="en-GB" sz="2400" baseline="0" dirty="0" smtClean="0">
                          <a:solidFill>
                            <a:schemeClr val="accent6">
                              <a:lumMod val="75000"/>
                            </a:schemeClr>
                          </a:solidFill>
                          <a:latin typeface="Affectionately Yours" pitchFamily="2" charset="0"/>
                        </a:rPr>
                        <a:t>Spring  </a:t>
                      </a:r>
                      <a:r>
                        <a:rPr lang="en-GB" sz="2400" baseline="0" dirty="0">
                          <a:solidFill>
                            <a:schemeClr val="accent6">
                              <a:lumMod val="75000"/>
                            </a:schemeClr>
                          </a:solidFill>
                          <a:latin typeface="Affectionately Yours" pitchFamily="2" charset="0"/>
                        </a:rPr>
                        <a:t>Term 2</a:t>
                      </a:r>
                      <a:endParaRPr lang="en-GB" sz="2400" dirty="0">
                        <a:solidFill>
                          <a:schemeClr val="accent6">
                            <a:lumMod val="75000"/>
                          </a:schemeClr>
                        </a:solidFill>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355517563"/>
                  </a:ext>
                </a:extLst>
              </a:tr>
              <a:tr h="321012">
                <a:tc>
                  <a:txBody>
                    <a:bodyPr/>
                    <a:lstStyle/>
                    <a:p>
                      <a:pPr algn="ctr"/>
                      <a:r>
                        <a:rPr lang="en-GB" dirty="0">
                          <a:latin typeface="Twinkl" panose="02000000000000000000" pitchFamily="2" charset="0"/>
                        </a:rPr>
                        <a:t>English</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rgbClr val="CCCCFF"/>
                    </a:solidFill>
                  </a:tcPr>
                </a:tc>
                <a:tc>
                  <a:txBody>
                    <a:bodyPr/>
                    <a:lstStyle/>
                    <a:p>
                      <a:pPr algn="ctr"/>
                      <a:r>
                        <a:rPr lang="en-GB" dirty="0">
                          <a:latin typeface="Twinkl" panose="02000000000000000000" pitchFamily="2" charset="0"/>
                        </a:rPr>
                        <a:t>Maths</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dirty="0">
                          <a:latin typeface="Twinkl" panose="02000000000000000000" pitchFamily="2" charset="0"/>
                        </a:rPr>
                        <a:t>Science</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320289334"/>
                  </a:ext>
                </a:extLst>
              </a:tr>
              <a:tr h="5455826">
                <a:tc>
                  <a:txBody>
                    <a:bodyPr/>
                    <a:lstStyle/>
                    <a:p>
                      <a:pPr algn="ctr">
                        <a:spcAft>
                          <a:spcPts val="0"/>
                        </a:spcAft>
                      </a:pPr>
                      <a:r>
                        <a:rPr lang="en-US" sz="1400" dirty="0" smtClean="0">
                          <a:latin typeface="Affectionately Yours" pitchFamily="2" charset="0"/>
                        </a:rPr>
                        <a:t>Adventure Story – </a:t>
                      </a:r>
                      <a:r>
                        <a:rPr lang="en-US" sz="1400" dirty="0" err="1" smtClean="0">
                          <a:latin typeface="Affectionately Yours" pitchFamily="2" charset="0"/>
                        </a:rPr>
                        <a:t>Excape</a:t>
                      </a:r>
                      <a:r>
                        <a:rPr lang="en-US" sz="1400" dirty="0" smtClean="0">
                          <a:latin typeface="Affectionately Yours" pitchFamily="2" charset="0"/>
                        </a:rPr>
                        <a:t> from</a:t>
                      </a:r>
                      <a:r>
                        <a:rPr lang="en-US" sz="1400" baseline="0" dirty="0" smtClean="0">
                          <a:latin typeface="Affectionately Yours" pitchFamily="2" charset="0"/>
                        </a:rPr>
                        <a:t> Pompeii</a:t>
                      </a:r>
                      <a:endParaRPr lang="en-US" sz="1400" dirty="0">
                        <a:latin typeface="Affectionately Yours" pitchFamily="2" charset="0"/>
                      </a:endParaRPr>
                    </a:p>
                    <a:p>
                      <a:pPr algn="ctr">
                        <a:spcAft>
                          <a:spcPts val="0"/>
                        </a:spcAft>
                      </a:pPr>
                      <a:endParaRPr lang="en-US" sz="1400" baseline="0" dirty="0">
                        <a:latin typeface="Affectionately Yours" pitchFamily="2" charset="0"/>
                      </a:endParaRPr>
                    </a:p>
                    <a:p>
                      <a:pPr algn="ctr">
                        <a:spcAft>
                          <a:spcPts val="0"/>
                        </a:spcAft>
                      </a:pPr>
                      <a:r>
                        <a:rPr lang="en-US" sz="1200" baseline="0" dirty="0">
                          <a:latin typeface="Twinkl"/>
                        </a:rPr>
                        <a:t>This term we </a:t>
                      </a:r>
                      <a:r>
                        <a:rPr lang="en-US" sz="1200" baseline="0" dirty="0" smtClean="0">
                          <a:latin typeface="Twinkl"/>
                        </a:rPr>
                        <a:t>will be exploring the book ‘Escape from Pompeii’ by Christina </a:t>
                      </a:r>
                      <a:r>
                        <a:rPr lang="en-US" sz="1200" baseline="0" dirty="0" err="1" smtClean="0">
                          <a:latin typeface="Twinkl"/>
                        </a:rPr>
                        <a:t>Balit</a:t>
                      </a:r>
                      <a:r>
                        <a:rPr lang="en-US" sz="1200" baseline="0" dirty="0" smtClean="0">
                          <a:latin typeface="Twinkl"/>
                        </a:rPr>
                        <a:t>. We will begin with an exciting history hook. We will use the book to help us build our own stories. During this story unit we will learn to write and use prepositional phrases alongside expanded noun phrases. We will also look at the use of direct speech and inverted commas. We will recap upon the sentence types and a range of punctuation including, full stops, capital letters and commas. </a:t>
                      </a:r>
                      <a:endParaRPr lang="en-US" sz="1200" baseline="0" dirty="0">
                        <a:latin typeface="Twinkl"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t"/>
                      <a:r>
                        <a:rPr lang="en-US" sz="1400" kern="1200" baseline="0" dirty="0" smtClean="0">
                          <a:solidFill>
                            <a:schemeClr val="dk1"/>
                          </a:solidFill>
                          <a:effectLst/>
                          <a:latin typeface="Affectionately Yours" pitchFamily="2" charset="0"/>
                          <a:ea typeface="+mn-ea"/>
                          <a:cs typeface="+mn-cs"/>
                        </a:rPr>
                        <a:t>Length and Perimeter</a:t>
                      </a:r>
                      <a:endParaRPr lang="en-US" sz="1400" kern="1200" baseline="0" dirty="0">
                        <a:solidFill>
                          <a:schemeClr val="dk1"/>
                        </a:solidFill>
                        <a:effectLst/>
                        <a:latin typeface="Affectionately Yours" pitchFamily="2" charset="0"/>
                        <a:ea typeface="+mn-ea"/>
                        <a:cs typeface="+mn-cs"/>
                      </a:endParaRPr>
                    </a:p>
                    <a:p>
                      <a:pPr algn="ctr" fontAlgn="t"/>
                      <a:endParaRPr lang="en-US" sz="1400" kern="1200" baseline="0" dirty="0">
                        <a:solidFill>
                          <a:schemeClr val="dk1"/>
                        </a:solidFill>
                        <a:effectLst/>
                        <a:latin typeface="Affectionately Yours" pitchFamily="2" charset="0"/>
                        <a:ea typeface="+mn-ea"/>
                        <a:cs typeface="+mn-cs"/>
                      </a:endParaRPr>
                    </a:p>
                    <a:p>
                      <a:pPr algn="l" fontAlgn="t"/>
                      <a:r>
                        <a:rPr lang="en-US" sz="1300" kern="1200" baseline="0" dirty="0" smtClean="0">
                          <a:solidFill>
                            <a:schemeClr val="dk1"/>
                          </a:solidFill>
                          <a:effectLst/>
                          <a:latin typeface="Twinkl" panose="02000000000000000000" pitchFamily="2" charset="0"/>
                          <a:ea typeface="+mn-ea"/>
                          <a:cs typeface="+mn-cs"/>
                        </a:rPr>
                        <a:t>In </a:t>
                      </a:r>
                      <a:r>
                        <a:rPr lang="en-US" sz="1300" kern="1200" baseline="0" dirty="0" err="1" smtClean="0">
                          <a:solidFill>
                            <a:schemeClr val="dk1"/>
                          </a:solidFill>
                          <a:effectLst/>
                          <a:latin typeface="Twinkl" panose="02000000000000000000" pitchFamily="2" charset="0"/>
                          <a:ea typeface="+mn-ea"/>
                          <a:cs typeface="+mn-cs"/>
                        </a:rPr>
                        <a:t>Maths</a:t>
                      </a:r>
                      <a:r>
                        <a:rPr lang="en-US" sz="1300" kern="1200" baseline="0" dirty="0" smtClean="0">
                          <a:solidFill>
                            <a:schemeClr val="dk1"/>
                          </a:solidFill>
                          <a:effectLst/>
                          <a:latin typeface="Twinkl" panose="02000000000000000000" pitchFamily="2" charset="0"/>
                          <a:ea typeface="+mn-ea"/>
                          <a:cs typeface="+mn-cs"/>
                        </a:rPr>
                        <a:t>, we will begin this term with learning about length and perimeter. We will be recapping on units of measure, meters, millimeters and centimeters. We will be measuring length and looking at equivalent lengths. In </a:t>
                      </a:r>
                      <a:r>
                        <a:rPr lang="en-US" sz="1300" kern="1200" baseline="0" dirty="0" err="1" smtClean="0">
                          <a:solidFill>
                            <a:schemeClr val="dk1"/>
                          </a:solidFill>
                          <a:effectLst/>
                          <a:latin typeface="Twinkl" panose="02000000000000000000" pitchFamily="2" charset="0"/>
                          <a:ea typeface="+mn-ea"/>
                          <a:cs typeface="+mn-cs"/>
                        </a:rPr>
                        <a:t>Maths</a:t>
                      </a:r>
                      <a:r>
                        <a:rPr lang="en-US" sz="1300" kern="1200" baseline="0" dirty="0" smtClean="0">
                          <a:solidFill>
                            <a:schemeClr val="dk1"/>
                          </a:solidFill>
                          <a:effectLst/>
                          <a:latin typeface="Twinkl" panose="02000000000000000000" pitchFamily="2" charset="0"/>
                          <a:ea typeface="+mn-ea"/>
                          <a:cs typeface="+mn-cs"/>
                        </a:rPr>
                        <a:t>, we will learn about perimeters of shapes. We will also learn to add and subtract lengths.</a:t>
                      </a:r>
                    </a:p>
                    <a:p>
                      <a:pPr algn="l" fontAlgn="t"/>
                      <a:endParaRPr lang="en-US" sz="1300" kern="1200" baseline="0" dirty="0" smtClean="0">
                        <a:solidFill>
                          <a:schemeClr val="dk1"/>
                        </a:solidFill>
                        <a:effectLst/>
                        <a:latin typeface="Twinkl" panose="02000000000000000000" pitchFamily="2" charset="0"/>
                        <a:ea typeface="+mn-ea"/>
                        <a:cs typeface="+mn-cs"/>
                      </a:endParaRPr>
                    </a:p>
                    <a:p>
                      <a:pPr algn="l" fontAlgn="t"/>
                      <a:endParaRPr lang="en-US" sz="1300" kern="1200" baseline="0" dirty="0" smtClean="0">
                        <a:solidFill>
                          <a:schemeClr val="dk1"/>
                        </a:solidFill>
                        <a:effectLst/>
                        <a:latin typeface="Twinkl" panose="02000000000000000000" pitchFamily="2" charset="0"/>
                        <a:ea typeface="+mn-ea"/>
                        <a:cs typeface="+mn-cs"/>
                      </a:endParaRPr>
                    </a:p>
                    <a:p>
                      <a:pPr algn="l" fontAlgn="t"/>
                      <a:endParaRPr lang="en-US" sz="1300" kern="1200" baseline="0" dirty="0" smtClean="0">
                        <a:solidFill>
                          <a:schemeClr val="dk1"/>
                        </a:solidFill>
                        <a:effectLst/>
                        <a:latin typeface="Twinkl" panose="02000000000000000000" pitchFamily="2" charset="0"/>
                        <a:ea typeface="+mn-ea"/>
                        <a:cs typeface="+mn-cs"/>
                      </a:endParaRPr>
                    </a:p>
                    <a:p>
                      <a:pPr algn="l" fontAlgn="t"/>
                      <a:endParaRPr lang="en-US" sz="1300" kern="1200" baseline="0" dirty="0" smtClean="0">
                        <a:solidFill>
                          <a:schemeClr val="dk1"/>
                        </a:solidFill>
                        <a:effectLst/>
                        <a:latin typeface="Twinkl" panose="02000000000000000000" pitchFamily="2" charset="0"/>
                        <a:ea typeface="+mn-ea"/>
                        <a:cs typeface="+mn-cs"/>
                      </a:endParaRPr>
                    </a:p>
                    <a:p>
                      <a:pPr algn="ctr" fontAlgn="t"/>
                      <a:r>
                        <a:rPr lang="en-US" sz="1600" kern="1200" baseline="0" dirty="0" smtClean="0">
                          <a:solidFill>
                            <a:schemeClr val="dk1"/>
                          </a:solidFill>
                          <a:effectLst/>
                          <a:latin typeface="Affectionately Yours" pitchFamily="2" charset="0"/>
                          <a:ea typeface="+mn-ea"/>
                          <a:cs typeface="+mn-cs"/>
                        </a:rPr>
                        <a:t>Fractions </a:t>
                      </a:r>
                    </a:p>
                    <a:p>
                      <a:pPr algn="l" fontAlgn="t"/>
                      <a:r>
                        <a:rPr lang="en-US" sz="1300" kern="1200" baseline="0" dirty="0" smtClean="0">
                          <a:solidFill>
                            <a:schemeClr val="dk1"/>
                          </a:solidFill>
                          <a:effectLst/>
                          <a:latin typeface="Twinkl" panose="02000000000000000000" pitchFamily="2" charset="0"/>
                          <a:ea typeface="+mn-ea"/>
                          <a:cs typeface="+mn-cs"/>
                        </a:rPr>
                        <a:t>In our unit of fractions we will begin by </a:t>
                      </a:r>
                      <a:r>
                        <a:rPr lang="en-US" sz="1300" kern="1200" baseline="0" dirty="0" err="1" smtClean="0">
                          <a:solidFill>
                            <a:schemeClr val="dk1"/>
                          </a:solidFill>
                          <a:effectLst/>
                          <a:latin typeface="Twinkl" panose="02000000000000000000" pitchFamily="2" charset="0"/>
                          <a:ea typeface="+mn-ea"/>
                          <a:cs typeface="+mn-cs"/>
                        </a:rPr>
                        <a:t>recognising</a:t>
                      </a:r>
                      <a:r>
                        <a:rPr lang="en-US" sz="1300" kern="1200" baseline="0" dirty="0" smtClean="0">
                          <a:solidFill>
                            <a:schemeClr val="dk1"/>
                          </a:solidFill>
                          <a:effectLst/>
                          <a:latin typeface="Twinkl" panose="02000000000000000000" pitchFamily="2" charset="0"/>
                          <a:ea typeface="+mn-ea"/>
                          <a:cs typeface="+mn-cs"/>
                        </a:rPr>
                        <a:t> a numerator and a denominator. We will then compare fraction and develop an understanding of equivalent fractions. We will learn to add and subtract fractions and read a fraction of an amount on a scales.</a:t>
                      </a:r>
                    </a:p>
                    <a:p>
                      <a:pPr algn="l" fontAlgn="t"/>
                      <a:endParaRPr lang="en-US" sz="2000" kern="1200" baseline="0" dirty="0" smtClean="0">
                        <a:solidFill>
                          <a:schemeClr val="dk1"/>
                        </a:solidFill>
                        <a:effectLst/>
                        <a:latin typeface="Affectionately Yours" pitchFamily="2" charset="0"/>
                        <a:ea typeface="+mn-ea"/>
                        <a:cs typeface="+mn-cs"/>
                      </a:endParaRPr>
                    </a:p>
                    <a:p>
                      <a:pPr algn="l" fontAlgn="t"/>
                      <a:endParaRPr lang="en-US" sz="2000" kern="1200" baseline="0" dirty="0" smtClean="0">
                        <a:solidFill>
                          <a:schemeClr val="dk1"/>
                        </a:solidFill>
                        <a:effectLst/>
                        <a:latin typeface="Affectionately Yours" pitchFamily="2" charset="0"/>
                        <a:ea typeface="+mn-ea"/>
                        <a:cs typeface="+mn-cs"/>
                      </a:endParaRPr>
                    </a:p>
                    <a:p>
                      <a:pPr algn="l" fontAlgn="t"/>
                      <a:endParaRPr lang="en-US" sz="2000" kern="1200" baseline="0" dirty="0" smtClean="0">
                        <a:solidFill>
                          <a:schemeClr val="dk1"/>
                        </a:solidFill>
                        <a:effectLst/>
                        <a:latin typeface="Affectionately Yours" pitchFamily="2" charset="0"/>
                        <a:ea typeface="+mn-ea"/>
                        <a:cs typeface="+mn-cs"/>
                      </a:endParaRPr>
                    </a:p>
                    <a:p>
                      <a:pPr algn="l" fontAlgn="t"/>
                      <a:endParaRPr lang="en-US" sz="2000" kern="1200" baseline="0" dirty="0" smtClean="0">
                        <a:solidFill>
                          <a:schemeClr val="dk1"/>
                        </a:solidFill>
                        <a:effectLst/>
                        <a:latin typeface="Affectionately Yours" pitchFamily="2" charset="0"/>
                        <a:ea typeface="+mn-ea"/>
                        <a:cs typeface="+mn-cs"/>
                      </a:endParaRPr>
                    </a:p>
                    <a:p>
                      <a:pPr algn="l" fontAlgn="t"/>
                      <a:endParaRPr lang="en-US" sz="2000" kern="1200" baseline="0" dirty="0" smtClean="0">
                        <a:solidFill>
                          <a:schemeClr val="dk1"/>
                        </a:solidFill>
                        <a:effectLst/>
                        <a:latin typeface="Affectionately Yours" pitchFamily="2" charset="0"/>
                        <a:ea typeface="+mn-ea"/>
                        <a:cs typeface="+mn-cs"/>
                      </a:endParaRPr>
                    </a:p>
                    <a:p>
                      <a:pPr algn="l" fontAlgn="t"/>
                      <a:endParaRPr lang="en-US" sz="2000" kern="1200" baseline="0" dirty="0" smtClean="0">
                        <a:solidFill>
                          <a:schemeClr val="dk1"/>
                        </a:solidFill>
                        <a:effectLst/>
                        <a:latin typeface="Affectionately Yours" pitchFamily="2" charset="0"/>
                        <a:ea typeface="+mn-ea"/>
                        <a:cs typeface="+mn-cs"/>
                      </a:endParaRPr>
                    </a:p>
                    <a:p>
                      <a:pPr algn="l" fontAlgn="t"/>
                      <a:endParaRPr lang="en-US" sz="2000" kern="1200" baseline="0" dirty="0">
                        <a:solidFill>
                          <a:schemeClr val="dk1"/>
                        </a:solidFill>
                        <a:effectLst/>
                        <a:latin typeface="Affectionately Yours" pitchFamily="2" charset="0"/>
                        <a:ea typeface="+mn-ea"/>
                        <a:cs typeface="+mn-cs"/>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ase"/>
                      <a:r>
                        <a:rPr lang="en-US" sz="1400" b="0" i="0" kern="1200" baseline="0" dirty="0" smtClean="0">
                          <a:solidFill>
                            <a:schemeClr val="dk1"/>
                          </a:solidFill>
                          <a:effectLst/>
                          <a:latin typeface="Affectionately Yours" pitchFamily="2" charset="0"/>
                          <a:ea typeface="+mn-ea"/>
                          <a:cs typeface="+mn-cs"/>
                        </a:rPr>
                        <a:t>Animals Including Humans</a:t>
                      </a:r>
                      <a:endParaRPr lang="en-US" sz="1400" b="0" i="0" kern="1200" baseline="0" dirty="0">
                        <a:solidFill>
                          <a:schemeClr val="dk1"/>
                        </a:solidFill>
                        <a:effectLst/>
                        <a:latin typeface="Affectionately Yours" pitchFamily="2" charset="0"/>
                        <a:ea typeface="+mn-ea"/>
                        <a:cs typeface="+mn-cs"/>
                      </a:endParaRPr>
                    </a:p>
                    <a:p>
                      <a:endParaRPr lang="en-GB" sz="1800" b="0" i="0" u="none" strike="noStrike" kern="1200" baseline="0" dirty="0" smtClean="0">
                        <a:solidFill>
                          <a:schemeClr val="dk1"/>
                        </a:solidFill>
                        <a:latin typeface="+mn-lt"/>
                        <a:ea typeface="+mn-ea"/>
                        <a:cs typeface="+mn-cs"/>
                      </a:endParaRPr>
                    </a:p>
                    <a:p>
                      <a:r>
                        <a:rPr lang="en-US" sz="1300" b="0" i="0" u="none" strike="noStrike" kern="1200" baseline="0" dirty="0" smtClean="0">
                          <a:solidFill>
                            <a:schemeClr val="dk1"/>
                          </a:solidFill>
                          <a:latin typeface="Twinkl" panose="02000000000000000000" pitchFamily="2" charset="0"/>
                          <a:ea typeface="+mn-ea"/>
                          <a:cs typeface="+mn-cs"/>
                        </a:rPr>
                        <a:t>In this unit, Year Three will learning about the nutrients that different foods provide and how these nutrients help our bodies. They will also explore how different animals eat different types of foods and need different proportions of nutrients. Year Three will learn to understand what food labels on packaging show and gather information from food labels to help them to answer questions. In this unit, the children will also explore the different types of skeletons that animals have and compare these. They will learn some names of bones in the human body and carry out an investigation to explore if people with longer femurs jump further. They will discuss how to plan a fair test and measure and record accurately. Year Three will also learn about how muscles help us to move and make a simple scientific model which they use to explain to a partner how skeletal muscles work. </a:t>
                      </a:r>
                      <a:endParaRPr lang="en-US" sz="1300" b="0" i="0" kern="1200" baseline="0" dirty="0">
                        <a:solidFill>
                          <a:schemeClr val="dk1"/>
                        </a:solidFill>
                        <a:effectLst/>
                        <a:latin typeface="Twinkl" panose="02000000000000000000" pitchFamily="2" charset="0"/>
                        <a:ea typeface="+mn-ea"/>
                        <a:cs typeface="+mn-cs"/>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96984999"/>
                  </a:ext>
                </a:extLst>
              </a:tr>
            </a:tbl>
          </a:graphicData>
        </a:graphic>
      </p:graphicFrame>
      <p:sp>
        <p:nvSpPr>
          <p:cNvPr id="10" name="TextBox 9"/>
          <p:cNvSpPr txBox="1"/>
          <p:nvPr/>
        </p:nvSpPr>
        <p:spPr>
          <a:xfrm>
            <a:off x="522307" y="4637477"/>
            <a:ext cx="3126377" cy="307777"/>
          </a:xfrm>
          <a:prstGeom prst="rect">
            <a:avLst/>
          </a:prstGeom>
          <a:noFill/>
        </p:spPr>
        <p:txBody>
          <a:bodyPr wrap="square" rtlCol="0">
            <a:spAutoFit/>
          </a:bodyPr>
          <a:lstStyle/>
          <a:p>
            <a:pPr algn="ctr"/>
            <a:r>
              <a:rPr lang="en-US" sz="1400" dirty="0" smtClean="0">
                <a:latin typeface="Affectionately Yours" pitchFamily="2" charset="0"/>
              </a:rPr>
              <a:t>Newspaper Article</a:t>
            </a:r>
            <a:endParaRPr lang="en-GB" sz="1400" dirty="0">
              <a:latin typeface="Affectionately Yours" pitchFamily="2" charset="0"/>
            </a:endParaRPr>
          </a:p>
        </p:txBody>
      </p:sp>
      <p:sp>
        <p:nvSpPr>
          <p:cNvPr id="11" name="TextBox 10"/>
          <p:cNvSpPr txBox="1"/>
          <p:nvPr/>
        </p:nvSpPr>
        <p:spPr>
          <a:xfrm>
            <a:off x="203084" y="5133407"/>
            <a:ext cx="3764824" cy="1384995"/>
          </a:xfrm>
          <a:prstGeom prst="rect">
            <a:avLst/>
          </a:prstGeom>
          <a:noFill/>
        </p:spPr>
        <p:txBody>
          <a:bodyPr wrap="square" lIns="91440" tIns="45720" rIns="91440" bIns="45720" rtlCol="0" anchor="t">
            <a:spAutoFit/>
          </a:bodyPr>
          <a:lstStyle/>
          <a:p>
            <a:r>
              <a:rPr lang="en-US" sz="1200" dirty="0" smtClean="0">
                <a:latin typeface="Twinkl" panose="02000000000000000000" pitchFamily="2" charset="0"/>
              </a:rPr>
              <a:t>We will then end our unit with writing a newspaper article. The children will use the information from the book to write an article for a newspaper. We will be looking at ‘What makes a good newspaper article’ and working hard to include all of the elements in our own piece of writing. We look forward to sharing these with you.</a:t>
            </a:r>
            <a:endParaRPr lang="en-US" sz="1200" dirty="0">
              <a:latin typeface="Twinkl"/>
            </a:endParaRPr>
          </a:p>
        </p:txBody>
      </p:sp>
      <p:pic>
        <p:nvPicPr>
          <p:cNvPr id="7" name="Picture 6" descr="Samoga en casa: noviembre 20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89355" y="5573486"/>
            <a:ext cx="1053358" cy="1053358"/>
          </a:xfrm>
          <a:prstGeom prst="rect">
            <a:avLst/>
          </a:prstGeom>
        </p:spPr>
      </p:pic>
      <p:pic>
        <p:nvPicPr>
          <p:cNvPr id="8" name="Picture 7"/>
          <p:cNvPicPr>
            <a:picLocks noChangeAspect="1"/>
          </p:cNvPicPr>
          <p:nvPr/>
        </p:nvPicPr>
        <p:blipFill>
          <a:blip r:embed="rId3"/>
          <a:stretch>
            <a:fillRect/>
          </a:stretch>
        </p:blipFill>
        <p:spPr>
          <a:xfrm>
            <a:off x="6792686" y="3028113"/>
            <a:ext cx="823603" cy="972347"/>
          </a:xfrm>
          <a:prstGeom prst="rect">
            <a:avLst/>
          </a:prstGeom>
        </p:spPr>
      </p:pic>
      <p:pic>
        <p:nvPicPr>
          <p:cNvPr id="9" name="Picture 8"/>
          <p:cNvPicPr>
            <a:picLocks noChangeAspect="1"/>
          </p:cNvPicPr>
          <p:nvPr/>
        </p:nvPicPr>
        <p:blipFill>
          <a:blip r:embed="rId4"/>
          <a:stretch>
            <a:fillRect/>
          </a:stretch>
        </p:blipFill>
        <p:spPr>
          <a:xfrm>
            <a:off x="5079773" y="5825905"/>
            <a:ext cx="2261779" cy="926204"/>
          </a:xfrm>
          <a:prstGeom prst="rect">
            <a:avLst/>
          </a:prstGeom>
        </p:spPr>
      </p:pic>
      <p:pic>
        <p:nvPicPr>
          <p:cNvPr id="19" name="Picture 18"/>
          <p:cNvPicPr>
            <a:picLocks noChangeAspect="1"/>
          </p:cNvPicPr>
          <p:nvPr/>
        </p:nvPicPr>
        <p:blipFill>
          <a:blip r:embed="rId5"/>
          <a:stretch>
            <a:fillRect/>
          </a:stretch>
        </p:blipFill>
        <p:spPr>
          <a:xfrm>
            <a:off x="1587810" y="3573539"/>
            <a:ext cx="995370" cy="979443"/>
          </a:xfrm>
          <a:prstGeom prst="rect">
            <a:avLst/>
          </a:prstGeom>
        </p:spPr>
      </p:pic>
    </p:spTree>
    <p:extLst>
      <p:ext uri="{BB962C8B-B14F-4D97-AF65-F5344CB8AC3E}">
        <p14:creationId xmlns:p14="http://schemas.microsoft.com/office/powerpoint/2010/main" val="1314204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726454228"/>
              </p:ext>
            </p:extLst>
          </p:nvPr>
        </p:nvGraphicFramePr>
        <p:xfrm>
          <a:off x="165464" y="10960"/>
          <a:ext cx="11840511" cy="6461920"/>
        </p:xfrm>
        <a:graphic>
          <a:graphicData uri="http://schemas.openxmlformats.org/drawingml/2006/table">
            <a:tbl>
              <a:tblPr firstRow="1" bandRow="1">
                <a:tableStyleId>{5C22544A-7EE6-4342-B048-85BDC9FD1C3A}</a:tableStyleId>
              </a:tblPr>
              <a:tblGrid>
                <a:gridCol w="3586723">
                  <a:extLst>
                    <a:ext uri="{9D8B030D-6E8A-4147-A177-3AD203B41FA5}">
                      <a16:colId xmlns:a16="http://schemas.microsoft.com/office/drawing/2014/main" val="3415927914"/>
                    </a:ext>
                  </a:extLst>
                </a:gridCol>
                <a:gridCol w="4174429">
                  <a:extLst>
                    <a:ext uri="{9D8B030D-6E8A-4147-A177-3AD203B41FA5}">
                      <a16:colId xmlns:a16="http://schemas.microsoft.com/office/drawing/2014/main" val="3616012508"/>
                    </a:ext>
                  </a:extLst>
                </a:gridCol>
                <a:gridCol w="4079359">
                  <a:extLst>
                    <a:ext uri="{9D8B030D-6E8A-4147-A177-3AD203B41FA5}">
                      <a16:colId xmlns:a16="http://schemas.microsoft.com/office/drawing/2014/main" val="2631005953"/>
                    </a:ext>
                  </a:extLst>
                </a:gridCol>
              </a:tblGrid>
              <a:tr h="756397">
                <a:tc gridSpan="3">
                  <a:txBody>
                    <a:bodyPr/>
                    <a:lstStyle/>
                    <a:p>
                      <a:pPr algn="ctr"/>
                      <a:r>
                        <a:rPr lang="en-GB" sz="2400" b="0" dirty="0">
                          <a:solidFill>
                            <a:schemeClr val="accent6">
                              <a:lumMod val="75000"/>
                            </a:schemeClr>
                          </a:solidFill>
                          <a:latin typeface="Affectionately Yours" pitchFamily="2" charset="0"/>
                        </a:rPr>
                        <a:t>Ellwood Community Primary School</a:t>
                      </a:r>
                      <a:r>
                        <a:rPr lang="en-GB" sz="2400" b="0" baseline="0" dirty="0">
                          <a:solidFill>
                            <a:schemeClr val="accent6">
                              <a:lumMod val="75000"/>
                            </a:schemeClr>
                          </a:solidFill>
                          <a:latin typeface="Affectionately Yours" pitchFamily="2" charset="0"/>
                        </a:rPr>
                        <a:t> – Specific Subject Overview</a:t>
                      </a:r>
                    </a:p>
                    <a:p>
                      <a:pPr algn="ctr"/>
                      <a:r>
                        <a:rPr lang="en-US" sz="2400" baseline="0" dirty="0" smtClean="0">
                          <a:solidFill>
                            <a:schemeClr val="accent6">
                              <a:lumMod val="75000"/>
                            </a:schemeClr>
                          </a:solidFill>
                          <a:latin typeface="Affectionately Yours" pitchFamily="2" charset="0"/>
                        </a:rPr>
                        <a:t>Beech Class- Spring 2</a:t>
                      </a:r>
                      <a:endParaRPr lang="en-GB" sz="2400" dirty="0">
                        <a:solidFill>
                          <a:schemeClr val="accent6">
                            <a:lumMod val="75000"/>
                          </a:schemeClr>
                        </a:solidFill>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55517563"/>
                  </a:ext>
                </a:extLst>
              </a:tr>
              <a:tr h="2101103">
                <a:tc rowSpan="2">
                  <a:txBody>
                    <a:bodyPr/>
                    <a:lstStyle/>
                    <a:p>
                      <a:pPr algn="ctr"/>
                      <a:r>
                        <a:rPr lang="en-GB" sz="1800" baseline="0" dirty="0">
                          <a:latin typeface="Affectionately Yours" pitchFamily="2" charset="0"/>
                        </a:rPr>
                        <a:t>Art</a:t>
                      </a:r>
                    </a:p>
                    <a:p>
                      <a:pPr lvl="0" algn="ctr">
                        <a:buNone/>
                      </a:pPr>
                      <a:r>
                        <a:rPr lang="en-GB" sz="1400" b="0" i="0" u="none" strike="noStrike" baseline="0" noProof="0" dirty="0">
                          <a:solidFill>
                            <a:schemeClr val="tx1"/>
                          </a:solidFill>
                          <a:latin typeface="Twinkl"/>
                        </a:rPr>
                        <a:t>In this </a:t>
                      </a:r>
                      <a:r>
                        <a:rPr lang="en-GB" sz="1400" b="0" i="0" u="none" strike="noStrike" baseline="0" noProof="0" dirty="0" smtClean="0">
                          <a:solidFill>
                            <a:schemeClr val="tx1"/>
                          </a:solidFill>
                          <a:latin typeface="Twinkl"/>
                        </a:rPr>
                        <a:t>unit, Beech Class will be learning about prehistoric art. The children will look at the patterns and outlines from prehistoric art. They will make their own paint and create a collaborative piece of art that we will be able to showcase with you. </a:t>
                      </a:r>
                      <a:endParaRPr lang="en-GB" sz="1400" b="0" i="0" u="none" strike="noStrike" baseline="0" noProof="0" dirty="0">
                        <a:solidFill>
                          <a:schemeClr val="tx1"/>
                        </a:solidFill>
                        <a:latin typeface="Twinkl"/>
                      </a:endParaRPr>
                    </a:p>
                    <a:p>
                      <a:pPr lvl="0" algn="ctr">
                        <a:buNone/>
                      </a:pPr>
                      <a:r>
                        <a:rPr lang="en-GB" sz="1400" b="0" i="0" u="none" strike="noStrike" baseline="0" noProof="0" dirty="0">
                          <a:solidFill>
                            <a:srgbClr val="FFFFFF"/>
                          </a:solidFill>
                        </a:rPr>
                        <a:t>n this unit children learn about primary and secondary colours, colour mixing techniques, and applying these skills in painting and printing. </a:t>
                      </a:r>
                      <a:endParaRPr lang="en-GB"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a:latin typeface="Affectionately Yours" pitchFamily="2" charset="0"/>
                        </a:rPr>
                        <a:t>Life Skills</a:t>
                      </a:r>
                    </a:p>
                    <a:p>
                      <a:pPr lvl="0" algn="ctr">
                        <a:buNone/>
                      </a:pPr>
                      <a:r>
                        <a:rPr lang="en-GB" sz="1400" b="0" i="0" u="none" strike="noStrike" noProof="0" dirty="0">
                          <a:latin typeface="Twinkl"/>
                        </a:rPr>
                        <a:t>This unit </a:t>
                      </a:r>
                      <a:r>
                        <a:rPr lang="en-GB" sz="1400" b="0" i="0" u="none" strike="noStrike" noProof="0" dirty="0" smtClean="0">
                          <a:latin typeface="Twinkl"/>
                        </a:rPr>
                        <a:t>explores</a:t>
                      </a:r>
                      <a:r>
                        <a:rPr lang="en-GB" sz="1400" b="0" i="0" u="none" strike="noStrike" baseline="0" noProof="0" dirty="0" smtClean="0">
                          <a:latin typeface="Twinkl"/>
                        </a:rPr>
                        <a:t> the book ‘The Outsiders’. We will look at the topic of discrimination and what this means. Beech Class will discuss what it is like to be an ‘outsider’ we will talk about how we can stop this from happening in our school.</a:t>
                      </a:r>
                      <a:endParaRPr lang="en-GB" sz="1800" b="0" i="0" u="none" strike="noStrike" noProof="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a:latin typeface="Affectionately Yours" pitchFamily="2" charset="0"/>
                        </a:rPr>
                        <a:t>Computing</a:t>
                      </a:r>
                    </a:p>
                    <a:p>
                      <a:pPr algn="ctr"/>
                      <a:r>
                        <a:rPr lang="en-US" sz="1100" dirty="0" smtClean="0">
                          <a:latin typeface="Twinkl" panose="02000000000000000000" pitchFamily="2" charset="0"/>
                        </a:rPr>
                        <a:t>They</a:t>
                      </a:r>
                      <a:r>
                        <a:rPr lang="en-US" sz="1100" baseline="0" dirty="0" smtClean="0">
                          <a:latin typeface="Twinkl" panose="02000000000000000000" pitchFamily="2" charset="0"/>
                        </a:rPr>
                        <a:t> will be learning about code and writing their own code to follow a sequence. </a:t>
                      </a:r>
                      <a:br>
                        <a:rPr lang="en-US" sz="1100" baseline="0" dirty="0" smtClean="0">
                          <a:latin typeface="Twinkl" panose="02000000000000000000" pitchFamily="2" charset="0"/>
                        </a:rPr>
                      </a:br>
                      <a:r>
                        <a:rPr lang="en-US" sz="1100" baseline="0" dirty="0" smtClean="0">
                          <a:latin typeface="Twinkl" panose="02000000000000000000" pitchFamily="2" charset="0"/>
                        </a:rPr>
                        <a:t>Beech Class will learn basic programming vocabulary to make code upon the laptops. </a:t>
                      </a:r>
                      <a:endParaRPr lang="en-GB" sz="1100" dirty="0">
                        <a:latin typeface="Twinkl"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20289334"/>
                  </a:ext>
                </a:extLst>
              </a:tr>
              <a:tr h="1144601">
                <a:tc vMerge="1">
                  <a:txBody>
                    <a:bodyPr/>
                    <a:lstStyle/>
                    <a:p>
                      <a:pPr algn="ctr"/>
                      <a:endParaRPr lang="en-GB" baseline="0" dirty="0">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GB" sz="1400" dirty="0">
                          <a:latin typeface="Affectionately Yours" pitchFamily="2" charset="0"/>
                        </a:rPr>
                        <a:t>Geography</a:t>
                      </a:r>
                      <a:r>
                        <a:rPr lang="en-GB" sz="1200" dirty="0">
                          <a:latin typeface="Twinkl" panose="02000000000000000000" pitchFamily="2" charset="0"/>
                        </a:rPr>
                        <a:t> </a:t>
                      </a:r>
                    </a:p>
                    <a:p>
                      <a:pPr algn="ctr"/>
                      <a:r>
                        <a:rPr lang="en-US" sz="1100" b="1" dirty="0" smtClean="0">
                          <a:latin typeface="Twinkl"/>
                        </a:rPr>
                        <a:t>Hot</a:t>
                      </a:r>
                      <a:r>
                        <a:rPr lang="en-US" sz="1100" b="1" baseline="0" dirty="0" smtClean="0">
                          <a:latin typeface="Twinkl"/>
                        </a:rPr>
                        <a:t> and Cold</a:t>
                      </a:r>
                      <a:endParaRPr lang="en-GB" sz="1100" b="1" dirty="0">
                        <a:latin typeface="Twinkl"/>
                      </a:endParaRPr>
                    </a:p>
                    <a:p>
                      <a:pPr algn="ctr"/>
                      <a:r>
                        <a:rPr lang="en-GB" sz="1100" dirty="0">
                          <a:latin typeface="Twinkl"/>
                        </a:rPr>
                        <a:t>In this unit of work children </a:t>
                      </a:r>
                      <a:r>
                        <a:rPr lang="en-GB" sz="1100" dirty="0" smtClean="0">
                          <a:latin typeface="Twinkl"/>
                        </a:rPr>
                        <a:t>will learn</a:t>
                      </a:r>
                      <a:r>
                        <a:rPr lang="en-GB" sz="1100" baseline="0" dirty="0" smtClean="0">
                          <a:latin typeface="Twinkl"/>
                        </a:rPr>
                        <a:t> about hot and cold countries in relation to the equator. We will explore the physical and human features of Brazil (a hot country) and Antarctic (a cold country). We will then compare both these places.</a:t>
                      </a:r>
                      <a:endParaRPr lang="en-GB" sz="1100" dirty="0">
                        <a:latin typeface="Twinkl"/>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GB" dirty="0">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7741383"/>
                  </a:ext>
                </a:extLst>
              </a:tr>
              <a:tr h="2393256">
                <a:tc>
                  <a:txBody>
                    <a:bodyPr/>
                    <a:lstStyle/>
                    <a:p>
                      <a:pPr algn="ctr"/>
                      <a:r>
                        <a:rPr lang="en-GB" dirty="0">
                          <a:latin typeface="Affectionately Yours" pitchFamily="2" charset="0"/>
                        </a:rPr>
                        <a:t>RE</a:t>
                      </a:r>
                    </a:p>
                    <a:p>
                      <a:pPr algn="ctr"/>
                      <a:r>
                        <a:rPr lang="en-GB" sz="1400" kern="1200" dirty="0">
                          <a:solidFill>
                            <a:schemeClr val="dk1"/>
                          </a:solidFill>
                          <a:effectLst/>
                          <a:latin typeface="Twinkl"/>
                          <a:ea typeface="+mn-ea"/>
                          <a:cs typeface="+mn-cs"/>
                        </a:rPr>
                        <a:t>We will explore the question ‘</a:t>
                      </a:r>
                      <a:r>
                        <a:rPr lang="en-GB" sz="1400" b="1" i="0" u="none" strike="noStrike" kern="1200" noProof="0" dirty="0" smtClean="0">
                          <a:solidFill>
                            <a:srgbClr val="000000"/>
                          </a:solidFill>
                          <a:effectLst/>
                          <a:latin typeface="Twinkl"/>
                        </a:rPr>
                        <a:t>What</a:t>
                      </a:r>
                      <a:r>
                        <a:rPr lang="en-GB" sz="1400" b="1" i="0" u="none" strike="noStrike" kern="1200" baseline="0" noProof="0" dirty="0" smtClean="0">
                          <a:solidFill>
                            <a:srgbClr val="000000"/>
                          </a:solidFill>
                          <a:effectLst/>
                          <a:latin typeface="Twinkl"/>
                        </a:rPr>
                        <a:t> is prayer?’ </a:t>
                      </a:r>
                      <a:r>
                        <a:rPr lang="en-GB" sz="1400" b="0" i="0" u="none" strike="noStrike" kern="1200" baseline="0" noProof="0" dirty="0" smtClean="0">
                          <a:solidFill>
                            <a:srgbClr val="000000"/>
                          </a:solidFill>
                          <a:effectLst/>
                          <a:latin typeface="Twinkl"/>
                        </a:rPr>
                        <a:t>During this topic we will learn how Christians, Hindus and Muslims pray and have a chance to reflect upon our own thoughts.</a:t>
                      </a:r>
                      <a:endParaRPr lang="en-GB" sz="1400" b="0" i="0" u="none" strike="noStrike" kern="1200" noProof="0" dirty="0">
                        <a:solidFill>
                          <a:srgbClr val="000000"/>
                        </a:solidFill>
                        <a:effectLst/>
                        <a:latin typeface="Twinkl"/>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a:latin typeface="Affectionately Yours" pitchFamily="2" charset="0"/>
                        </a:rPr>
                        <a:t>Music</a:t>
                      </a:r>
                    </a:p>
                    <a:p>
                      <a:pPr algn="ctr"/>
                      <a:r>
                        <a:rPr lang="en-US" sz="1400" dirty="0" smtClean="0">
                          <a:latin typeface="Twinkl"/>
                        </a:rPr>
                        <a:t>Beech</a:t>
                      </a:r>
                      <a:r>
                        <a:rPr lang="en-US" sz="1400" baseline="0" dirty="0" smtClean="0">
                          <a:latin typeface="Twinkl"/>
                        </a:rPr>
                        <a:t> Class will look at different soundscapes in relation to space and the world. They will focus on dynamics, pitch and pattern.</a:t>
                      </a:r>
                      <a:endParaRPr lang="en-GB" sz="1200" dirty="0">
                        <a:latin typeface="Twinkl"/>
                      </a:endParaRPr>
                    </a:p>
                    <a:p>
                      <a:pPr algn="ctr"/>
                      <a:r>
                        <a:rPr lang="en-US" sz="1400" baseline="0" dirty="0">
                          <a:latin typeface="Twinkl"/>
                        </a:rPr>
                        <a:t> </a:t>
                      </a:r>
                      <a:endParaRPr lang="en-GB" sz="2000" dirty="0">
                        <a:latin typeface="Twinkl"/>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a:latin typeface="Affectionately Yours"/>
                        </a:rPr>
                        <a:t>PE</a:t>
                      </a:r>
                      <a:endParaRPr lang="en-US" sz="1200" dirty="0">
                        <a:latin typeface="Affectionately Yours"/>
                      </a:endParaRPr>
                    </a:p>
                    <a:p>
                      <a:pPr lvl="0" algn="ctr">
                        <a:buNone/>
                      </a:pPr>
                      <a:r>
                        <a:rPr lang="en-GB" sz="1100" b="0" i="0" u="none" strike="noStrike" noProof="0" dirty="0" smtClean="0">
                          <a:solidFill>
                            <a:schemeClr val="tx1"/>
                          </a:solidFill>
                          <a:latin typeface="Twinkl" panose="02000000000000000000" pitchFamily="2" charset="0"/>
                        </a:rPr>
                        <a:t>As part of</a:t>
                      </a:r>
                      <a:r>
                        <a:rPr lang="en-GB" sz="1100" b="0" i="0" u="none" strike="noStrike" baseline="0" noProof="0" dirty="0" smtClean="0">
                          <a:solidFill>
                            <a:schemeClr val="tx1"/>
                          </a:solidFill>
                          <a:latin typeface="Twinkl" panose="02000000000000000000" pitchFamily="2" charset="0"/>
                        </a:rPr>
                        <a:t> our school P.E. curriculum Beech Class will receive Forest School Lessons each Friday. The Year 3s will also take part in swimming lessons every other Tuesday for a full hour. Beech Class will also learn invasion skills in basketball. They will understand what possession means and learn to attack and defended in a game of basketball. </a:t>
                      </a:r>
                      <a:r>
                        <a:rPr lang="en-GB" sz="1100" b="0" i="0" u="none" strike="noStrike" noProof="0" dirty="0">
                          <a:solidFill>
                            <a:srgbClr val="657478"/>
                          </a:solidFill>
                        </a:rPr>
                        <a:t/>
                      </a:r>
                      <a:br>
                        <a:rPr lang="en-GB" sz="1100" b="0" i="0" u="none" strike="noStrike" noProof="0" dirty="0">
                          <a:solidFill>
                            <a:srgbClr val="657478"/>
                          </a:solidFill>
                        </a:rPr>
                      </a:br>
                      <a:endParaRPr lang="en-GB" sz="1100" b="0" i="0" u="none" strike="noStrike" noProof="0" dirty="0">
                        <a:solidFill>
                          <a:srgbClr val="657478"/>
                        </a:solidFill>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30484928"/>
                  </a:ext>
                </a:extLst>
              </a:tr>
            </a:tbl>
          </a:graphicData>
        </a:graphic>
      </p:graphicFrame>
      <p:pic>
        <p:nvPicPr>
          <p:cNvPr id="11" name="Picture 10"/>
          <p:cNvPicPr>
            <a:picLocks noChangeAspect="1"/>
          </p:cNvPicPr>
          <p:nvPr/>
        </p:nvPicPr>
        <p:blipFill>
          <a:blip r:embed="rId2"/>
          <a:stretch>
            <a:fillRect/>
          </a:stretch>
        </p:blipFill>
        <p:spPr>
          <a:xfrm>
            <a:off x="8833244" y="5478054"/>
            <a:ext cx="597313" cy="902923"/>
          </a:xfrm>
          <a:prstGeom prst="rect">
            <a:avLst/>
          </a:prstGeom>
        </p:spPr>
      </p:pic>
      <p:pic>
        <p:nvPicPr>
          <p:cNvPr id="15" name="Picture 14"/>
          <p:cNvPicPr>
            <a:picLocks noChangeAspect="1"/>
          </p:cNvPicPr>
          <p:nvPr/>
        </p:nvPicPr>
        <p:blipFill>
          <a:blip r:embed="rId3"/>
          <a:stretch>
            <a:fillRect/>
          </a:stretch>
        </p:blipFill>
        <p:spPr>
          <a:xfrm>
            <a:off x="4575495" y="5823003"/>
            <a:ext cx="470176" cy="649877"/>
          </a:xfrm>
          <a:prstGeom prst="rect">
            <a:avLst/>
          </a:prstGeom>
        </p:spPr>
      </p:pic>
      <p:pic>
        <p:nvPicPr>
          <p:cNvPr id="16" name="Picture 15"/>
          <p:cNvPicPr>
            <a:picLocks noChangeAspect="1"/>
          </p:cNvPicPr>
          <p:nvPr/>
        </p:nvPicPr>
        <p:blipFill>
          <a:blip r:embed="rId4"/>
          <a:stretch>
            <a:fillRect/>
          </a:stretch>
        </p:blipFill>
        <p:spPr>
          <a:xfrm>
            <a:off x="5709442" y="5539945"/>
            <a:ext cx="604613" cy="808536"/>
          </a:xfrm>
          <a:prstGeom prst="rect">
            <a:avLst/>
          </a:prstGeom>
        </p:spPr>
      </p:pic>
      <p:pic>
        <p:nvPicPr>
          <p:cNvPr id="17" name="Picture 16"/>
          <p:cNvPicPr>
            <a:picLocks noChangeAspect="1"/>
          </p:cNvPicPr>
          <p:nvPr/>
        </p:nvPicPr>
        <p:blipFill>
          <a:blip r:embed="rId5"/>
          <a:stretch>
            <a:fillRect/>
          </a:stretch>
        </p:blipFill>
        <p:spPr>
          <a:xfrm>
            <a:off x="7112715" y="5398188"/>
            <a:ext cx="652670" cy="849630"/>
          </a:xfrm>
          <a:prstGeom prst="rect">
            <a:avLst/>
          </a:prstGeom>
        </p:spPr>
      </p:pic>
      <p:pic>
        <p:nvPicPr>
          <p:cNvPr id="3" name="Picture 2" descr="Laptop computers: Prices of HP Notebooks HP 6730s,"/>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57092" y="1835570"/>
            <a:ext cx="1181367" cy="1004162"/>
          </a:xfrm>
          <a:prstGeom prst="rect">
            <a:avLst/>
          </a:prstGeom>
        </p:spPr>
      </p:pic>
      <p:pic>
        <p:nvPicPr>
          <p:cNvPr id="7" name="Picture 6" descr="Easy Tips For Building The Best Home Library For Your Kids | Chris The ..."/>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54276" y="2337651"/>
            <a:ext cx="910331" cy="605370"/>
          </a:xfrm>
          <a:prstGeom prst="rect">
            <a:avLst/>
          </a:prstGeom>
        </p:spPr>
      </p:pic>
      <p:pic>
        <p:nvPicPr>
          <p:cNvPr id="8" name="Picture 7" descr="left wall in the hall of bulls | Life-size replica from Lasc… | Flick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20094" y="2799378"/>
            <a:ext cx="1685422" cy="1219627"/>
          </a:xfrm>
          <a:prstGeom prst="rect">
            <a:avLst/>
          </a:prstGeom>
        </p:spPr>
      </p:pic>
      <p:pic>
        <p:nvPicPr>
          <p:cNvPr id="10" name="Picture 9" descr="File:Isolated basketball.png - Wikimedia Commons"/>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flipH="1">
            <a:off x="10824751" y="5432919"/>
            <a:ext cx="861897" cy="948058"/>
          </a:xfrm>
          <a:prstGeom prst="rect">
            <a:avLst/>
          </a:prstGeom>
        </p:spPr>
      </p:pic>
    </p:spTree>
    <p:extLst>
      <p:ext uri="{BB962C8B-B14F-4D97-AF65-F5344CB8AC3E}">
        <p14:creationId xmlns:p14="http://schemas.microsoft.com/office/powerpoint/2010/main" val="3396493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658</TotalTime>
  <Words>815</Words>
  <Application>Microsoft Office PowerPoint</Application>
  <PresentationFormat>Widescreen</PresentationFormat>
  <Paragraphs>46</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Affectionately Yours</vt:lpstr>
      <vt:lpstr>Arial</vt:lpstr>
      <vt:lpstr>Calibri</vt:lpstr>
      <vt:lpstr>Calibri Light</vt:lpstr>
      <vt:lpstr>Twinkl</vt:lpstr>
      <vt:lpstr>Office Theme</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Peart</dc:creator>
  <cp:lastModifiedBy>teacher</cp:lastModifiedBy>
  <cp:revision>164</cp:revision>
  <dcterms:created xsi:type="dcterms:W3CDTF">2023-01-04T18:26:24Z</dcterms:created>
  <dcterms:modified xsi:type="dcterms:W3CDTF">2025-02-19T20:34:46Z</dcterms:modified>
</cp:coreProperties>
</file>