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70"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5332" autoAdjust="0"/>
  </p:normalViewPr>
  <p:slideViewPr>
    <p:cSldViewPr snapToGrid="0">
      <p:cViewPr>
        <p:scale>
          <a:sx n="69" d="100"/>
          <a:sy n="69" d="100"/>
        </p:scale>
        <p:origin x="571"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8D9FD8A-C1A4-4EC1-827A-8F5A6C2C5D27}" type="datetimeFigureOut">
              <a:rPr lang="en-GB" smtClean="0"/>
              <a:t>20/12/2024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1807932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D9FD8A-C1A4-4EC1-827A-8F5A6C2C5D27}" type="datetimeFigureOut">
              <a:rPr lang="en-GB" smtClean="0"/>
              <a:t>20/12/2024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195068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D9FD8A-C1A4-4EC1-827A-8F5A6C2C5D27}" type="datetimeFigureOut">
              <a:rPr lang="en-GB" smtClean="0"/>
              <a:t>20/12/2024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3273012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D9FD8A-C1A4-4EC1-827A-8F5A6C2C5D27}" type="datetimeFigureOut">
              <a:rPr lang="en-GB" smtClean="0"/>
              <a:t>20/12/2024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722897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8D9FD8A-C1A4-4EC1-827A-8F5A6C2C5D27}" type="datetimeFigureOut">
              <a:rPr lang="en-GB" smtClean="0"/>
              <a:t>20/12/2024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4113296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D9FD8A-C1A4-4EC1-827A-8F5A6C2C5D27}" type="datetimeFigureOut">
              <a:rPr lang="en-GB" smtClean="0"/>
              <a:t>20/12/2024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335804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8D9FD8A-C1A4-4EC1-827A-8F5A6C2C5D27}" type="datetimeFigureOut">
              <a:rPr lang="en-GB" smtClean="0"/>
              <a:t>20/12/2024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2174647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8D9FD8A-C1A4-4EC1-827A-8F5A6C2C5D27}" type="datetimeFigureOut">
              <a:rPr lang="en-GB" smtClean="0"/>
              <a:t>20/12/2024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3958688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D9FD8A-C1A4-4EC1-827A-8F5A6C2C5D27}" type="datetimeFigureOut">
              <a:rPr lang="en-GB" smtClean="0"/>
              <a:t>20/12/2024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1829380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8D9FD8A-C1A4-4EC1-827A-8F5A6C2C5D27}" type="datetimeFigureOut">
              <a:rPr lang="en-GB" smtClean="0"/>
              <a:t>20/12/2024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316163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8D9FD8A-C1A4-4EC1-827A-8F5A6C2C5D27}" type="datetimeFigureOut">
              <a:rPr lang="en-GB" smtClean="0"/>
              <a:t>20/12/2024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908058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D9FD8A-C1A4-4EC1-827A-8F5A6C2C5D27}" type="datetimeFigureOut">
              <a:rPr lang="en-GB" smtClean="0"/>
              <a:t>20/12/2024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7EE41A-2EBF-4553-8F9E-C44CA2FBD46B}" type="slidenum">
              <a:rPr lang="en-GB" smtClean="0"/>
              <a:t>‹#›</a:t>
            </a:fld>
            <a:endParaRPr lang="en-GB"/>
          </a:p>
        </p:txBody>
      </p:sp>
    </p:spTree>
    <p:extLst>
      <p:ext uri="{BB962C8B-B14F-4D97-AF65-F5344CB8AC3E}">
        <p14:creationId xmlns:p14="http://schemas.microsoft.com/office/powerpoint/2010/main" val="687499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881108960"/>
              </p:ext>
            </p:extLst>
          </p:nvPr>
        </p:nvGraphicFramePr>
        <p:xfrm>
          <a:off x="114662" y="195634"/>
          <a:ext cx="11962674" cy="6546910"/>
        </p:xfrm>
        <a:graphic>
          <a:graphicData uri="http://schemas.openxmlformats.org/drawingml/2006/table">
            <a:tbl>
              <a:tblPr firstRow="1" bandRow="1">
                <a:tableStyleId>{5C22544A-7EE6-4342-B048-85BDC9FD1C3A}</a:tableStyleId>
              </a:tblPr>
              <a:tblGrid>
                <a:gridCol w="3987558">
                  <a:extLst>
                    <a:ext uri="{9D8B030D-6E8A-4147-A177-3AD203B41FA5}">
                      <a16:colId xmlns:a16="http://schemas.microsoft.com/office/drawing/2014/main" val="3415927914"/>
                    </a:ext>
                  </a:extLst>
                </a:gridCol>
                <a:gridCol w="3987558">
                  <a:extLst>
                    <a:ext uri="{9D8B030D-6E8A-4147-A177-3AD203B41FA5}">
                      <a16:colId xmlns:a16="http://schemas.microsoft.com/office/drawing/2014/main" val="866025465"/>
                    </a:ext>
                  </a:extLst>
                </a:gridCol>
                <a:gridCol w="3987558">
                  <a:extLst>
                    <a:ext uri="{9D8B030D-6E8A-4147-A177-3AD203B41FA5}">
                      <a16:colId xmlns:a16="http://schemas.microsoft.com/office/drawing/2014/main" val="2975391216"/>
                    </a:ext>
                  </a:extLst>
                </a:gridCol>
              </a:tblGrid>
              <a:tr h="823662">
                <a:tc gridSpan="3">
                  <a:txBody>
                    <a:bodyPr/>
                    <a:lstStyle/>
                    <a:p>
                      <a:pPr algn="ctr"/>
                      <a:r>
                        <a:rPr lang="en-GB" sz="2400" b="0" dirty="0">
                          <a:solidFill>
                            <a:schemeClr val="accent6">
                              <a:lumMod val="75000"/>
                            </a:schemeClr>
                          </a:solidFill>
                          <a:latin typeface="Affectionately Yours" pitchFamily="2" charset="0"/>
                        </a:rPr>
                        <a:t>Ellwood Community Primary School</a:t>
                      </a:r>
                      <a:r>
                        <a:rPr lang="en-GB" sz="2400" b="0" baseline="0" dirty="0">
                          <a:solidFill>
                            <a:schemeClr val="accent6">
                              <a:lumMod val="75000"/>
                            </a:schemeClr>
                          </a:solidFill>
                          <a:latin typeface="Affectionately Yours" pitchFamily="2" charset="0"/>
                        </a:rPr>
                        <a:t> – Core Subject Overview</a:t>
                      </a:r>
                    </a:p>
                    <a:p>
                      <a:pPr algn="ctr"/>
                      <a:r>
                        <a:rPr lang="en-GB" sz="2400" baseline="0" dirty="0">
                          <a:solidFill>
                            <a:schemeClr val="accent6">
                              <a:lumMod val="75000"/>
                            </a:schemeClr>
                          </a:solidFill>
                          <a:latin typeface="Affectionately Yours" pitchFamily="2" charset="0"/>
                        </a:rPr>
                        <a:t>Year </a:t>
                      </a:r>
                      <a:r>
                        <a:rPr lang="en-GB" sz="2400" baseline="0" dirty="0" smtClean="0">
                          <a:solidFill>
                            <a:schemeClr val="accent6">
                              <a:lumMod val="75000"/>
                            </a:schemeClr>
                          </a:solidFill>
                          <a:latin typeface="Affectionately Yours" pitchFamily="2" charset="0"/>
                        </a:rPr>
                        <a:t>3 </a:t>
                      </a:r>
                      <a:r>
                        <a:rPr lang="en-GB" sz="2400" baseline="0" dirty="0">
                          <a:solidFill>
                            <a:schemeClr val="accent6">
                              <a:lumMod val="75000"/>
                            </a:schemeClr>
                          </a:solidFill>
                          <a:latin typeface="Affectionately Yours" pitchFamily="2" charset="0"/>
                        </a:rPr>
                        <a:t>– </a:t>
                      </a:r>
                      <a:r>
                        <a:rPr lang="en-GB" sz="2400" baseline="0" dirty="0" smtClean="0">
                          <a:solidFill>
                            <a:schemeClr val="accent6">
                              <a:lumMod val="75000"/>
                            </a:schemeClr>
                          </a:solidFill>
                          <a:latin typeface="Affectionately Yours" pitchFamily="2" charset="0"/>
                        </a:rPr>
                        <a:t>Spring 1</a:t>
                      </a:r>
                      <a:endParaRPr lang="en-GB" sz="2400" dirty="0">
                        <a:solidFill>
                          <a:schemeClr val="accent6">
                            <a:lumMod val="75000"/>
                          </a:schemeClr>
                        </a:solidFill>
                        <a:latin typeface="Affectionately Yours"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3355517563"/>
                  </a:ext>
                </a:extLst>
              </a:tr>
              <a:tr h="366072">
                <a:tc>
                  <a:txBody>
                    <a:bodyPr/>
                    <a:lstStyle/>
                    <a:p>
                      <a:pPr algn="ctr"/>
                      <a:r>
                        <a:rPr lang="en-GB" dirty="0">
                          <a:latin typeface="Twinkl" panose="02000000000000000000" pitchFamily="2" charset="0"/>
                        </a:rPr>
                        <a:t>English</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rgbClr val="CCCCFF"/>
                    </a:solidFill>
                  </a:tcPr>
                </a:tc>
                <a:tc>
                  <a:txBody>
                    <a:bodyPr/>
                    <a:lstStyle/>
                    <a:p>
                      <a:pPr algn="ctr"/>
                      <a:r>
                        <a:rPr lang="en-GB" dirty="0">
                          <a:latin typeface="Twinkl" panose="02000000000000000000" pitchFamily="2" charset="0"/>
                        </a:rPr>
                        <a:t>Maths</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GB" dirty="0">
                          <a:latin typeface="Twinkl" panose="02000000000000000000" pitchFamily="2" charset="0"/>
                        </a:rPr>
                        <a:t>Science</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320289334"/>
                  </a:ext>
                </a:extLst>
              </a:tr>
              <a:tr h="5357176">
                <a:tc>
                  <a:txBody>
                    <a:bodyPr/>
                    <a:lstStyle/>
                    <a:p>
                      <a:pPr algn="l">
                        <a:spcAft>
                          <a:spcPts val="0"/>
                        </a:spcAft>
                      </a:pPr>
                      <a:r>
                        <a:rPr lang="en-US" sz="1400" baseline="0" dirty="0" smtClean="0">
                          <a:latin typeface="Twinkl Cursive Looped" panose="02000000000000000000" pitchFamily="2" charset="0"/>
                        </a:rPr>
                        <a:t>This term we will be learning and reading the text The Green Ship by Quentin Blake. We will be immersing ourselves in the adventure story. We will be learning to write in the first person and looking at our tenses in our writing. We will firstly write a diary entry and then we will build up to writing </a:t>
                      </a:r>
                      <a:r>
                        <a:rPr lang="en-US" sz="1400" baseline="0" dirty="0" smtClean="0">
                          <a:latin typeface="Twinkl Cursive Looped" panose="02000000000000000000" pitchFamily="2" charset="0"/>
                        </a:rPr>
                        <a:t>our </a:t>
                      </a:r>
                      <a:r>
                        <a:rPr lang="en-US" sz="1400" baseline="0" dirty="0" smtClean="0">
                          <a:latin typeface="Twinkl Cursive Looped" panose="02000000000000000000" pitchFamily="2" charset="0"/>
                        </a:rPr>
                        <a:t>own adventure stories.</a:t>
                      </a:r>
                    </a:p>
                    <a:p>
                      <a:pPr algn="l">
                        <a:spcAft>
                          <a:spcPts val="0"/>
                        </a:spcAft>
                      </a:pPr>
                      <a:endParaRPr lang="en-US" sz="1400" baseline="0" dirty="0" smtClean="0">
                        <a:latin typeface="Twinkl Cursive Looped" panose="02000000000000000000" pitchFamily="2" charset="0"/>
                      </a:endParaRPr>
                    </a:p>
                    <a:p>
                      <a:pPr algn="l">
                        <a:spcAft>
                          <a:spcPts val="0"/>
                        </a:spcAft>
                      </a:pPr>
                      <a:endParaRPr lang="en-US" sz="1400" baseline="0" dirty="0" smtClean="0">
                        <a:latin typeface="Twinkl Cursive Looped" panose="02000000000000000000" pitchFamily="2" charset="0"/>
                      </a:endParaRPr>
                    </a:p>
                    <a:p>
                      <a:pPr algn="l">
                        <a:spcAft>
                          <a:spcPts val="0"/>
                        </a:spcAft>
                      </a:pPr>
                      <a:endParaRPr lang="en-US" sz="1400" baseline="0" dirty="0" smtClean="0">
                        <a:latin typeface="Twinkl Cursive Looped" panose="02000000000000000000" pitchFamily="2" charset="0"/>
                      </a:endParaRPr>
                    </a:p>
                    <a:p>
                      <a:pPr algn="l">
                        <a:spcAft>
                          <a:spcPts val="0"/>
                        </a:spcAft>
                      </a:pPr>
                      <a:endParaRPr lang="en-US" sz="1400" baseline="0" dirty="0" smtClean="0">
                        <a:latin typeface="Twinkl Cursive Looped" panose="02000000000000000000" pitchFamily="2" charset="0"/>
                      </a:endParaRPr>
                    </a:p>
                    <a:p>
                      <a:pPr algn="l">
                        <a:spcAft>
                          <a:spcPts val="0"/>
                        </a:spcAft>
                      </a:pPr>
                      <a:endParaRPr lang="en-US" sz="1400" baseline="0" dirty="0" smtClean="0">
                        <a:latin typeface="Twinkl Cursive Looped" panose="02000000000000000000" pitchFamily="2" charset="0"/>
                      </a:endParaRPr>
                    </a:p>
                    <a:p>
                      <a:pPr algn="l">
                        <a:spcAft>
                          <a:spcPts val="0"/>
                        </a:spcAft>
                      </a:pPr>
                      <a:endParaRPr lang="en-US" sz="1400" baseline="0" dirty="0" smtClean="0">
                        <a:latin typeface="Twinkl Cursive Looped" panose="02000000000000000000" pitchFamily="2" charset="0"/>
                      </a:endParaRPr>
                    </a:p>
                    <a:p>
                      <a:pPr algn="l">
                        <a:spcAft>
                          <a:spcPts val="0"/>
                        </a:spcAft>
                      </a:pPr>
                      <a:endParaRPr lang="en-US" sz="1400" baseline="0" dirty="0" smtClean="0">
                        <a:latin typeface="Twinkl Cursive Looped" panose="02000000000000000000" pitchFamily="2" charset="0"/>
                      </a:endParaRPr>
                    </a:p>
                    <a:p>
                      <a:pPr algn="l">
                        <a:spcAft>
                          <a:spcPts val="0"/>
                        </a:spcAft>
                      </a:pPr>
                      <a:endParaRPr lang="en-US" sz="1400" baseline="0" dirty="0" smtClean="0">
                        <a:latin typeface="Twinkl Cursive Looped" panose="02000000000000000000" pitchFamily="2" charset="0"/>
                      </a:endParaRPr>
                    </a:p>
                    <a:p>
                      <a:pPr algn="l">
                        <a:spcAft>
                          <a:spcPts val="0"/>
                        </a:spcAft>
                      </a:pPr>
                      <a:endParaRPr lang="en-US" sz="1400" baseline="0" dirty="0" smtClean="0">
                        <a:latin typeface="Twinkl Cursive Looped" panose="02000000000000000000" pitchFamily="2" charset="0"/>
                      </a:endParaRPr>
                    </a:p>
                    <a:p>
                      <a:pPr algn="l">
                        <a:spcAft>
                          <a:spcPts val="0"/>
                        </a:spcAft>
                      </a:pPr>
                      <a:endParaRPr lang="en-US" sz="1400" baseline="0" dirty="0" smtClean="0">
                        <a:latin typeface="Twinkl Cursive Looped" panose="02000000000000000000" pitchFamily="2" charset="0"/>
                      </a:endParaRPr>
                    </a:p>
                    <a:p>
                      <a:pPr marL="285750" indent="-285750" algn="l">
                        <a:spcAft>
                          <a:spcPts val="0"/>
                        </a:spcAft>
                        <a:buFontTx/>
                        <a:buChar char="-"/>
                      </a:pPr>
                      <a:r>
                        <a:rPr lang="en-US" sz="1200" baseline="0" dirty="0" smtClean="0">
                          <a:latin typeface="Twinkl Cursive Looped" panose="02000000000000000000" pitchFamily="2" charset="0"/>
                        </a:rPr>
                        <a:t>Past tense </a:t>
                      </a:r>
                    </a:p>
                    <a:p>
                      <a:pPr marL="285750" indent="-285750" algn="l">
                        <a:spcAft>
                          <a:spcPts val="0"/>
                        </a:spcAft>
                        <a:buFontTx/>
                        <a:buChar char="-"/>
                      </a:pPr>
                      <a:r>
                        <a:rPr lang="en-US" sz="1200" baseline="0" dirty="0" smtClean="0">
                          <a:latin typeface="Twinkl Cursive Looped" panose="02000000000000000000" pitchFamily="2" charset="0"/>
                        </a:rPr>
                        <a:t>Subordinate clauses</a:t>
                      </a:r>
                    </a:p>
                    <a:p>
                      <a:pPr marL="285750" indent="-285750" algn="l">
                        <a:spcAft>
                          <a:spcPts val="0"/>
                        </a:spcAft>
                        <a:buFontTx/>
                        <a:buChar char="-"/>
                      </a:pPr>
                      <a:r>
                        <a:rPr lang="en-US" sz="1200" baseline="0" dirty="0" smtClean="0">
                          <a:latin typeface="Twinkl Cursive Looped" panose="02000000000000000000" pitchFamily="2" charset="0"/>
                        </a:rPr>
                        <a:t>Suffixes</a:t>
                      </a:r>
                    </a:p>
                    <a:p>
                      <a:pPr marL="285750" indent="-285750" algn="l">
                        <a:spcAft>
                          <a:spcPts val="0"/>
                        </a:spcAft>
                        <a:buFontTx/>
                        <a:buChar char="-"/>
                      </a:pPr>
                      <a:r>
                        <a:rPr lang="en-US" sz="1200" baseline="0" dirty="0" smtClean="0">
                          <a:latin typeface="Twinkl Cursive Looped" panose="02000000000000000000" pitchFamily="2" charset="0"/>
                        </a:rPr>
                        <a:t>Prefixes</a:t>
                      </a:r>
                    </a:p>
                    <a:p>
                      <a:pPr marL="285750" indent="-285750" algn="l">
                        <a:spcAft>
                          <a:spcPts val="0"/>
                        </a:spcAft>
                        <a:buFontTx/>
                        <a:buChar char="-"/>
                      </a:pPr>
                      <a:r>
                        <a:rPr lang="en-US" sz="1200" baseline="0" dirty="0" smtClean="0">
                          <a:latin typeface="Twinkl Cursive Looped" panose="02000000000000000000" pitchFamily="2" charset="0"/>
                        </a:rPr>
                        <a:t>Contractions</a:t>
                      </a:r>
                    </a:p>
                    <a:p>
                      <a:pPr marL="285750" indent="-285750" algn="l">
                        <a:spcAft>
                          <a:spcPts val="0"/>
                        </a:spcAft>
                        <a:buFontTx/>
                        <a:buChar char="-"/>
                      </a:pPr>
                      <a:r>
                        <a:rPr lang="en-US" sz="1200" baseline="0" dirty="0" smtClean="0">
                          <a:latin typeface="Twinkl Cursive Looped" panose="02000000000000000000" pitchFamily="2" charset="0"/>
                        </a:rPr>
                        <a:t>Apostrophes </a:t>
                      </a:r>
                    </a:p>
                    <a:p>
                      <a:pPr marL="285750" indent="-285750" algn="l">
                        <a:spcAft>
                          <a:spcPts val="0"/>
                        </a:spcAft>
                        <a:buFontTx/>
                        <a:buChar char="-"/>
                      </a:pPr>
                      <a:r>
                        <a:rPr lang="en-US" sz="1200" baseline="0" dirty="0" smtClean="0">
                          <a:latin typeface="Twinkl Cursive Looped" panose="02000000000000000000" pitchFamily="2" charset="0"/>
                        </a:rPr>
                        <a:t>Year 3 spelling rules </a:t>
                      </a:r>
                    </a:p>
                    <a:p>
                      <a:pPr marL="285750" indent="-285750" algn="l">
                        <a:spcAft>
                          <a:spcPts val="0"/>
                        </a:spcAft>
                        <a:buFontTx/>
                        <a:buChar char="-"/>
                      </a:pPr>
                      <a:endParaRPr lang="en-US" sz="1400" baseline="0" dirty="0" smtClean="0">
                        <a:latin typeface="Twinkl Cursive Looped" panose="02000000000000000000"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t"/>
                      <a:r>
                        <a:rPr lang="en-US" sz="1400" kern="1200" baseline="0" dirty="0" smtClean="0">
                          <a:solidFill>
                            <a:schemeClr val="dk1"/>
                          </a:solidFill>
                          <a:effectLst/>
                          <a:latin typeface="Twinkl Cursive Looped" panose="02000000000000000000" pitchFamily="2" charset="0"/>
                          <a:ea typeface="+mn-ea"/>
                          <a:cs typeface="+mn-cs"/>
                        </a:rPr>
                        <a:t> </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ase"/>
                      <a:r>
                        <a:rPr lang="en-US" sz="1400" b="1" i="0" kern="1200" baseline="0" dirty="0" smtClean="0">
                          <a:solidFill>
                            <a:schemeClr val="dk1"/>
                          </a:solidFill>
                          <a:effectLst/>
                          <a:latin typeface="Twinkl Cursive Looped" panose="02000000000000000000" pitchFamily="2" charset="0"/>
                          <a:ea typeface="+mn-ea"/>
                          <a:cs typeface="+mn-cs"/>
                        </a:rPr>
                        <a:t>Light and Shadows</a:t>
                      </a:r>
                    </a:p>
                    <a:p>
                      <a:pPr algn="ctr" fontAlgn="base"/>
                      <a:endParaRPr lang="en-US" sz="1400" b="0" i="0" kern="1200" baseline="0" dirty="0" smtClean="0">
                        <a:solidFill>
                          <a:schemeClr val="dk1"/>
                        </a:solidFill>
                        <a:effectLst/>
                        <a:latin typeface="Twinkl Cursive Looped" panose="02000000000000000000" pitchFamily="2" charset="0"/>
                        <a:ea typeface="+mn-ea"/>
                        <a:cs typeface="+mn-cs"/>
                      </a:endParaRPr>
                    </a:p>
                    <a:p>
                      <a:pPr algn="ctr" fontAlgn="base"/>
                      <a:r>
                        <a:rPr lang="en-US" sz="1400" b="0" i="0" u="none" strike="noStrike" kern="1200" baseline="0" dirty="0" smtClean="0">
                          <a:solidFill>
                            <a:schemeClr val="dk1"/>
                          </a:solidFill>
                          <a:latin typeface="Twinkl Cursive Looped" panose="02000000000000000000" pitchFamily="2" charset="0"/>
                          <a:ea typeface="+mn-ea"/>
                          <a:cs typeface="+mn-cs"/>
                        </a:rPr>
                        <a:t>They will learn about different sources of light, and that we need light to see. The children will work scientifically and collaboratively to investigate reflective materials, in the context of designing a new book bag. They will work in a hands on way to play a range of mirror games, finding out more about reflective surfaces. Furthermore, they will learn that the sun’s light can be dangerous, and will create an advert for a pair of sunglasses or a sun hat that they have designed. The children will have chance to test which objects are opaque in an exciting investigation to design the most effective curtains, and will find out how shadows change when the distance between the object and light source changes. They will develop their scientific enquiry skills, making observations, predictions and conclusions.</a:t>
                      </a:r>
                    </a:p>
                    <a:p>
                      <a:pPr algn="ctr" fontAlgn="base"/>
                      <a:endParaRPr lang="en-US" sz="1050" b="0" i="0" u="none" strike="noStrike" kern="1200" baseline="0" dirty="0" smtClean="0">
                        <a:solidFill>
                          <a:schemeClr val="dk1"/>
                        </a:solidFill>
                        <a:effectLst/>
                        <a:latin typeface="Twinkl Cursive Looped" panose="02000000000000000000" pitchFamily="2" charset="0"/>
                        <a:ea typeface="+mn-ea"/>
                        <a:cs typeface="+mn-cs"/>
                      </a:endParaRPr>
                    </a:p>
                    <a:p>
                      <a:pPr algn="ctr" fontAlgn="base"/>
                      <a:endParaRPr lang="en-US" sz="1050" b="0" i="0" u="none" strike="noStrike" kern="1200" baseline="0" dirty="0" smtClean="0">
                        <a:solidFill>
                          <a:schemeClr val="dk1"/>
                        </a:solidFill>
                        <a:effectLst/>
                        <a:latin typeface="Twinkl Cursive Looped" panose="02000000000000000000" pitchFamily="2" charset="0"/>
                        <a:ea typeface="+mn-ea"/>
                        <a:cs typeface="+mn-cs"/>
                      </a:endParaRPr>
                    </a:p>
                    <a:p>
                      <a:pPr algn="ctr" fontAlgn="base"/>
                      <a:endParaRPr lang="en-US" sz="800" b="0" i="0" kern="1200" baseline="0" dirty="0" smtClean="0">
                        <a:solidFill>
                          <a:schemeClr val="dk1"/>
                        </a:solidFill>
                        <a:effectLst/>
                        <a:latin typeface="Twinkl Cursive Looped" panose="02000000000000000000" pitchFamily="2" charset="0"/>
                        <a:ea typeface="+mn-ea"/>
                        <a:cs typeface="+mn-cs"/>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96984999"/>
                  </a:ext>
                </a:extLst>
              </a:tr>
            </a:tbl>
          </a:graphicData>
        </a:graphic>
      </p:graphicFrame>
      <p:sp>
        <p:nvSpPr>
          <p:cNvPr id="10" name="TextBox 9"/>
          <p:cNvSpPr txBox="1"/>
          <p:nvPr/>
        </p:nvSpPr>
        <p:spPr>
          <a:xfrm>
            <a:off x="158322" y="4642498"/>
            <a:ext cx="3964453" cy="307777"/>
          </a:xfrm>
          <a:prstGeom prst="rect">
            <a:avLst/>
          </a:prstGeom>
          <a:noFill/>
        </p:spPr>
        <p:txBody>
          <a:bodyPr wrap="square" rtlCol="0">
            <a:spAutoFit/>
          </a:bodyPr>
          <a:lstStyle/>
          <a:p>
            <a:pPr algn="ctr"/>
            <a:r>
              <a:rPr lang="en-US" sz="1400" b="1" dirty="0">
                <a:latin typeface="Twinkl Cursive Looped" panose="02000000000000000000" pitchFamily="2" charset="0"/>
              </a:rPr>
              <a:t>Grammar, Punctuation and </a:t>
            </a:r>
            <a:r>
              <a:rPr lang="en-US" sz="1400" b="1" dirty="0" smtClean="0">
                <a:latin typeface="Twinkl Cursive Looped" panose="02000000000000000000" pitchFamily="2" charset="0"/>
              </a:rPr>
              <a:t>Spelling</a:t>
            </a:r>
          </a:p>
        </p:txBody>
      </p:sp>
      <p:pic>
        <p:nvPicPr>
          <p:cNvPr id="13" name="Picture 12"/>
          <p:cNvPicPr>
            <a:picLocks noChangeAspect="1"/>
          </p:cNvPicPr>
          <p:nvPr/>
        </p:nvPicPr>
        <p:blipFill>
          <a:blip r:embed="rId2"/>
          <a:stretch>
            <a:fillRect/>
          </a:stretch>
        </p:blipFill>
        <p:spPr>
          <a:xfrm>
            <a:off x="7577667" y="1449570"/>
            <a:ext cx="310334" cy="301674"/>
          </a:xfrm>
          <a:prstGeom prst="rect">
            <a:avLst/>
          </a:prstGeom>
        </p:spPr>
      </p:pic>
      <p:pic>
        <p:nvPicPr>
          <p:cNvPr id="17" name="Picture 16"/>
          <p:cNvPicPr>
            <a:picLocks noChangeAspect="1"/>
          </p:cNvPicPr>
          <p:nvPr/>
        </p:nvPicPr>
        <p:blipFill>
          <a:blip r:embed="rId3"/>
          <a:stretch>
            <a:fillRect/>
          </a:stretch>
        </p:blipFill>
        <p:spPr>
          <a:xfrm>
            <a:off x="9651967" y="381027"/>
            <a:ext cx="2114305" cy="446859"/>
          </a:xfrm>
          <a:prstGeom prst="rect">
            <a:avLst/>
          </a:prstGeom>
        </p:spPr>
      </p:pic>
      <p:pic>
        <p:nvPicPr>
          <p:cNvPr id="2" name="Picture 1"/>
          <p:cNvPicPr>
            <a:picLocks noChangeAspect="1"/>
          </p:cNvPicPr>
          <p:nvPr/>
        </p:nvPicPr>
        <p:blipFill>
          <a:blip r:embed="rId4"/>
          <a:stretch>
            <a:fillRect/>
          </a:stretch>
        </p:blipFill>
        <p:spPr>
          <a:xfrm>
            <a:off x="635009" y="250593"/>
            <a:ext cx="779943" cy="707726"/>
          </a:xfrm>
          <a:prstGeom prst="rect">
            <a:avLst/>
          </a:prstGeom>
        </p:spPr>
      </p:pic>
      <p:sp>
        <p:nvSpPr>
          <p:cNvPr id="6" name="TextBox 5"/>
          <p:cNvSpPr txBox="1"/>
          <p:nvPr/>
        </p:nvSpPr>
        <p:spPr>
          <a:xfrm>
            <a:off x="4122775" y="1449570"/>
            <a:ext cx="3959042" cy="5047536"/>
          </a:xfrm>
          <a:prstGeom prst="rect">
            <a:avLst/>
          </a:prstGeom>
          <a:noFill/>
        </p:spPr>
        <p:txBody>
          <a:bodyPr wrap="square" rtlCol="0">
            <a:spAutoFit/>
          </a:bodyPr>
          <a:lstStyle/>
          <a:p>
            <a:r>
              <a:rPr lang="en-US" sz="1400" b="1" dirty="0" smtClean="0">
                <a:latin typeface="Twinkl Cursive Looped" panose="02000000000000000000" pitchFamily="2" charset="0"/>
              </a:rPr>
              <a:t>Multiplication and Division</a:t>
            </a:r>
          </a:p>
          <a:p>
            <a:endParaRPr lang="en-US" sz="1400" b="1" dirty="0">
              <a:latin typeface="Twinkl Cursive Looped" panose="02000000000000000000" pitchFamily="2" charset="0"/>
            </a:endParaRPr>
          </a:p>
          <a:p>
            <a:pPr marL="285750" indent="-285750">
              <a:buFont typeface="Arial" panose="020B0604020202020204" pitchFamily="34" charset="0"/>
              <a:buChar char="•"/>
            </a:pPr>
            <a:r>
              <a:rPr lang="en-US" sz="1400" dirty="0" smtClean="0">
                <a:latin typeface="Twinkl Cursive Looped" panose="02000000000000000000" pitchFamily="2" charset="0"/>
              </a:rPr>
              <a:t>Recap on adding equal groups, using arrays and the 2,5 and 10 times table</a:t>
            </a:r>
          </a:p>
          <a:p>
            <a:pPr marL="285750" indent="-285750">
              <a:buFont typeface="Arial" panose="020B0604020202020204" pitchFamily="34" charset="0"/>
              <a:buChar char="•"/>
            </a:pPr>
            <a:r>
              <a:rPr lang="en-US" sz="1400" dirty="0" smtClean="0">
                <a:latin typeface="Twinkl Cursive Looped" panose="02000000000000000000" pitchFamily="2" charset="0"/>
              </a:rPr>
              <a:t>We will be learning to multiply by 3</a:t>
            </a:r>
          </a:p>
          <a:p>
            <a:pPr marL="285750" indent="-285750">
              <a:buFont typeface="Arial" panose="020B0604020202020204" pitchFamily="34" charset="0"/>
              <a:buChar char="•"/>
            </a:pPr>
            <a:r>
              <a:rPr lang="en-US" sz="1400" dirty="0" smtClean="0">
                <a:latin typeface="Twinkl Cursive Looped" panose="02000000000000000000" pitchFamily="2" charset="0"/>
              </a:rPr>
              <a:t>Divide by 3</a:t>
            </a:r>
          </a:p>
          <a:p>
            <a:pPr marL="285750" indent="-285750">
              <a:buFont typeface="Arial" panose="020B0604020202020204" pitchFamily="34" charset="0"/>
              <a:buChar char="•"/>
            </a:pPr>
            <a:r>
              <a:rPr lang="en-US" sz="1400" dirty="0" smtClean="0">
                <a:latin typeface="Twinkl Cursive Looped" panose="02000000000000000000" pitchFamily="2" charset="0"/>
              </a:rPr>
              <a:t>Learn all about the 3 times table</a:t>
            </a:r>
          </a:p>
          <a:p>
            <a:pPr marL="285750" indent="-285750">
              <a:buFont typeface="Arial" panose="020B0604020202020204" pitchFamily="34" charset="0"/>
              <a:buChar char="•"/>
            </a:pPr>
            <a:r>
              <a:rPr lang="en-US" sz="1400" dirty="0" smtClean="0">
                <a:latin typeface="Twinkl Cursive Looped" panose="02000000000000000000" pitchFamily="2" charset="0"/>
              </a:rPr>
              <a:t>Multiply by 4</a:t>
            </a:r>
          </a:p>
          <a:p>
            <a:pPr marL="285750" indent="-285750">
              <a:buFont typeface="Arial" panose="020B0604020202020204" pitchFamily="34" charset="0"/>
              <a:buChar char="•"/>
            </a:pPr>
            <a:r>
              <a:rPr lang="en-US" sz="1400" dirty="0" smtClean="0">
                <a:latin typeface="Twinkl Cursive Looped" panose="02000000000000000000" pitchFamily="2" charset="0"/>
              </a:rPr>
              <a:t>Divide by 4</a:t>
            </a:r>
          </a:p>
          <a:p>
            <a:pPr marL="285750" indent="-285750">
              <a:buFont typeface="Arial" panose="020B0604020202020204" pitchFamily="34" charset="0"/>
              <a:buChar char="•"/>
            </a:pPr>
            <a:r>
              <a:rPr lang="en-US" sz="1400" dirty="0" smtClean="0">
                <a:latin typeface="Twinkl Cursive Looped" panose="02000000000000000000" pitchFamily="2" charset="0"/>
              </a:rPr>
              <a:t>Multiply 8</a:t>
            </a:r>
          </a:p>
          <a:p>
            <a:pPr marL="285750" indent="-285750">
              <a:buFont typeface="Arial" panose="020B0604020202020204" pitchFamily="34" charset="0"/>
              <a:buChar char="•"/>
            </a:pPr>
            <a:r>
              <a:rPr lang="en-US" sz="1400" dirty="0" smtClean="0">
                <a:latin typeface="Twinkl Cursive Looped" panose="02000000000000000000" pitchFamily="2" charset="0"/>
              </a:rPr>
              <a:t>Divide by 8</a:t>
            </a:r>
          </a:p>
          <a:p>
            <a:pPr marL="285750" indent="-285750">
              <a:buFont typeface="Arial" panose="020B0604020202020204" pitchFamily="34" charset="0"/>
              <a:buChar char="•"/>
            </a:pPr>
            <a:r>
              <a:rPr lang="en-US" sz="1400" dirty="0" smtClean="0">
                <a:latin typeface="Twinkl Cursive Looped" panose="02000000000000000000" pitchFamily="2" charset="0"/>
              </a:rPr>
              <a:t>The 2,4 and 8 times table</a:t>
            </a:r>
          </a:p>
          <a:p>
            <a:pPr marL="285750" indent="-285750">
              <a:buFont typeface="Arial" panose="020B0604020202020204" pitchFamily="34" charset="0"/>
              <a:buChar char="•"/>
            </a:pPr>
            <a:r>
              <a:rPr lang="en-US" sz="1400" dirty="0" smtClean="0">
                <a:latin typeface="Twinkl Cursive Looped" panose="02000000000000000000" pitchFamily="2" charset="0"/>
              </a:rPr>
              <a:t>Multiples of 10</a:t>
            </a:r>
          </a:p>
          <a:p>
            <a:pPr marL="285750" indent="-285750">
              <a:buFont typeface="Arial" panose="020B0604020202020204" pitchFamily="34" charset="0"/>
              <a:buChar char="•"/>
            </a:pPr>
            <a:r>
              <a:rPr lang="en-US" sz="1400" dirty="0" smtClean="0">
                <a:latin typeface="Twinkl Cursive Looped" panose="02000000000000000000" pitchFamily="2" charset="0"/>
              </a:rPr>
              <a:t>Related calculations</a:t>
            </a:r>
          </a:p>
          <a:p>
            <a:pPr marL="285750" indent="-285750">
              <a:buFont typeface="Arial" panose="020B0604020202020204" pitchFamily="34" charset="0"/>
              <a:buChar char="•"/>
            </a:pPr>
            <a:r>
              <a:rPr lang="en-US" sz="1400" dirty="0" smtClean="0">
                <a:latin typeface="Twinkl Cursive Looped" panose="02000000000000000000" pitchFamily="2" charset="0"/>
              </a:rPr>
              <a:t>Reasoning about multiplication</a:t>
            </a:r>
          </a:p>
          <a:p>
            <a:pPr marL="285750" indent="-285750">
              <a:buFont typeface="Arial" panose="020B0604020202020204" pitchFamily="34" charset="0"/>
              <a:buChar char="•"/>
            </a:pPr>
            <a:r>
              <a:rPr lang="en-US" sz="1400" dirty="0" smtClean="0">
                <a:latin typeface="Twinkl Cursive Looped" panose="02000000000000000000" pitchFamily="2" charset="0"/>
              </a:rPr>
              <a:t>Multiply by a 1 digit number with and without exchange</a:t>
            </a:r>
          </a:p>
          <a:p>
            <a:pPr marL="285750" indent="-285750">
              <a:buFont typeface="Arial" panose="020B0604020202020204" pitchFamily="34" charset="0"/>
              <a:buChar char="•"/>
            </a:pPr>
            <a:r>
              <a:rPr lang="en-US" sz="1400" dirty="0" smtClean="0">
                <a:latin typeface="Twinkl Cursive Looped" panose="02000000000000000000" pitchFamily="2" charset="0"/>
              </a:rPr>
              <a:t>Link multiplication with division</a:t>
            </a:r>
          </a:p>
          <a:p>
            <a:pPr marL="285750" indent="-285750">
              <a:buFont typeface="Arial" panose="020B0604020202020204" pitchFamily="34" charset="0"/>
              <a:buChar char="•"/>
            </a:pPr>
            <a:r>
              <a:rPr lang="en-US" sz="1400" dirty="0" smtClean="0">
                <a:latin typeface="Twinkl Cursive Looped" panose="02000000000000000000" pitchFamily="2" charset="0"/>
              </a:rPr>
              <a:t>Divide a two digit by 1 digit number with and without remainders</a:t>
            </a:r>
          </a:p>
          <a:p>
            <a:pPr marL="285750" indent="-285750">
              <a:buFont typeface="Arial" panose="020B0604020202020204" pitchFamily="34" charset="0"/>
              <a:buChar char="•"/>
            </a:pPr>
            <a:endParaRPr lang="en-US" sz="1400" b="1" dirty="0" smtClean="0">
              <a:latin typeface="Twinkl Cursive Looped" panose="02000000000000000000" pitchFamily="2" charset="0"/>
            </a:endParaRPr>
          </a:p>
          <a:p>
            <a:pPr marL="285750" indent="-285750">
              <a:buFont typeface="Arial" panose="020B0604020202020204" pitchFamily="34" charset="0"/>
              <a:buChar char="•"/>
            </a:pPr>
            <a:endParaRPr lang="en-US" sz="1400" b="1" dirty="0" smtClean="0">
              <a:latin typeface="Twinkl Cursive Looped" panose="02000000000000000000" pitchFamily="2" charset="0"/>
            </a:endParaRPr>
          </a:p>
          <a:p>
            <a:pPr marL="285750" indent="-285750">
              <a:buFont typeface="Arial" panose="020B0604020202020204" pitchFamily="34" charset="0"/>
              <a:buChar char="•"/>
            </a:pPr>
            <a:endParaRPr lang="en-GB" sz="1400" dirty="0" smtClean="0">
              <a:latin typeface="Twinkl Cursive Looped" panose="02000000000000000000" pitchFamily="2" charset="0"/>
            </a:endParaRPr>
          </a:p>
        </p:txBody>
      </p:sp>
      <p:pic>
        <p:nvPicPr>
          <p:cNvPr id="5" name="Picture 4"/>
          <p:cNvPicPr>
            <a:picLocks noChangeAspect="1"/>
          </p:cNvPicPr>
          <p:nvPr/>
        </p:nvPicPr>
        <p:blipFill>
          <a:blip r:embed="rId5"/>
          <a:stretch>
            <a:fillRect/>
          </a:stretch>
        </p:blipFill>
        <p:spPr>
          <a:xfrm>
            <a:off x="1414952" y="2974183"/>
            <a:ext cx="1213320" cy="1668315"/>
          </a:xfrm>
          <a:prstGeom prst="rect">
            <a:avLst/>
          </a:prstGeom>
        </p:spPr>
      </p:pic>
    </p:spTree>
    <p:extLst>
      <p:ext uri="{BB962C8B-B14F-4D97-AF65-F5344CB8AC3E}">
        <p14:creationId xmlns:p14="http://schemas.microsoft.com/office/powerpoint/2010/main" val="1314204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498712657"/>
              </p:ext>
            </p:extLst>
          </p:nvPr>
        </p:nvGraphicFramePr>
        <p:xfrm>
          <a:off x="0" y="0"/>
          <a:ext cx="12259894" cy="6704383"/>
        </p:xfrm>
        <a:graphic>
          <a:graphicData uri="http://schemas.openxmlformats.org/drawingml/2006/table">
            <a:tbl>
              <a:tblPr firstRow="1" bandRow="1">
                <a:tableStyleId>{5C22544A-7EE6-4342-B048-85BDC9FD1C3A}</a:tableStyleId>
              </a:tblPr>
              <a:tblGrid>
                <a:gridCol w="3519055">
                  <a:extLst>
                    <a:ext uri="{9D8B030D-6E8A-4147-A177-3AD203B41FA5}">
                      <a16:colId xmlns:a16="http://schemas.microsoft.com/office/drawing/2014/main" val="3415927914"/>
                    </a:ext>
                  </a:extLst>
                </a:gridCol>
                <a:gridCol w="4211781">
                  <a:extLst>
                    <a:ext uri="{9D8B030D-6E8A-4147-A177-3AD203B41FA5}">
                      <a16:colId xmlns:a16="http://schemas.microsoft.com/office/drawing/2014/main" val="3616012508"/>
                    </a:ext>
                  </a:extLst>
                </a:gridCol>
                <a:gridCol w="328602">
                  <a:extLst>
                    <a:ext uri="{9D8B030D-6E8A-4147-A177-3AD203B41FA5}">
                      <a16:colId xmlns:a16="http://schemas.microsoft.com/office/drawing/2014/main" val="234028151"/>
                    </a:ext>
                  </a:extLst>
                </a:gridCol>
                <a:gridCol w="4200456">
                  <a:extLst>
                    <a:ext uri="{9D8B030D-6E8A-4147-A177-3AD203B41FA5}">
                      <a16:colId xmlns:a16="http://schemas.microsoft.com/office/drawing/2014/main" val="2631005953"/>
                    </a:ext>
                  </a:extLst>
                </a:gridCol>
              </a:tblGrid>
              <a:tr h="744004">
                <a:tc gridSpan="4">
                  <a:txBody>
                    <a:bodyPr/>
                    <a:lstStyle/>
                    <a:p>
                      <a:pPr algn="ctr"/>
                      <a:r>
                        <a:rPr lang="en-GB" sz="2400" b="0" dirty="0">
                          <a:solidFill>
                            <a:schemeClr val="accent6">
                              <a:lumMod val="75000"/>
                            </a:schemeClr>
                          </a:solidFill>
                          <a:latin typeface="Affectionately Yours" pitchFamily="2" charset="0"/>
                        </a:rPr>
                        <a:t>Ellwood Community Primary School</a:t>
                      </a:r>
                      <a:r>
                        <a:rPr lang="en-GB" sz="2400" b="0" baseline="0" dirty="0">
                          <a:solidFill>
                            <a:schemeClr val="accent6">
                              <a:lumMod val="75000"/>
                            </a:schemeClr>
                          </a:solidFill>
                          <a:latin typeface="Affectionately Yours" pitchFamily="2" charset="0"/>
                        </a:rPr>
                        <a:t> – Specific Subject Overview</a:t>
                      </a:r>
                    </a:p>
                    <a:p>
                      <a:pPr algn="ctr"/>
                      <a:r>
                        <a:rPr lang="en-GB" sz="2400" baseline="0" dirty="0" smtClean="0">
                          <a:solidFill>
                            <a:schemeClr val="accent6">
                              <a:lumMod val="75000"/>
                            </a:schemeClr>
                          </a:solidFill>
                          <a:latin typeface="Affectionately Yours" pitchFamily="2" charset="0"/>
                        </a:rPr>
                        <a:t>Beech Class –Spring 1</a:t>
                      </a:r>
                      <a:endParaRPr lang="en-GB" sz="2400" dirty="0">
                        <a:solidFill>
                          <a:schemeClr val="accent6">
                            <a:lumMod val="75000"/>
                          </a:schemeClr>
                        </a:solidFill>
                        <a:latin typeface="Affectionately Yours"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355517563"/>
                  </a:ext>
                </a:extLst>
              </a:tr>
              <a:tr h="1939029">
                <a:tc rowSpan="2">
                  <a:txBody>
                    <a:bodyPr/>
                    <a:lstStyle/>
                    <a:p>
                      <a:pPr algn="ctr"/>
                      <a:r>
                        <a:rPr lang="en-GB" sz="2000" b="1" baseline="0" dirty="0" smtClean="0">
                          <a:latin typeface="Twinkl Cursive Looped" panose="02000000000000000000" pitchFamily="2" charset="0"/>
                        </a:rPr>
                        <a:t>History – Famous Explorers </a:t>
                      </a:r>
                    </a:p>
                    <a:p>
                      <a:pPr algn="ctr"/>
                      <a:r>
                        <a:rPr lang="en-US" sz="1800" b="0" baseline="0" dirty="0" smtClean="0">
                          <a:latin typeface="Twinkl Cursive Looped" panose="02000000000000000000" pitchFamily="2" charset="0"/>
                        </a:rPr>
                        <a:t>We will begin with look at what makes a significant individual. Then we will learn all about the following famous explorers; </a:t>
                      </a:r>
                      <a:r>
                        <a:rPr lang="en-US" sz="1800" b="0" baseline="0" dirty="0" err="1" smtClean="0">
                          <a:latin typeface="Twinkl Cursive Looped" panose="02000000000000000000" pitchFamily="2" charset="0"/>
                        </a:rPr>
                        <a:t>Ibm</a:t>
                      </a:r>
                      <a:r>
                        <a:rPr lang="en-US" sz="1800" b="0" baseline="0" dirty="0" smtClean="0">
                          <a:latin typeface="Twinkl Cursive Looped" panose="02000000000000000000" pitchFamily="2" charset="0"/>
                        </a:rPr>
                        <a:t> </a:t>
                      </a:r>
                      <a:r>
                        <a:rPr lang="en-US" sz="1800" b="0" baseline="0" dirty="0" err="1" smtClean="0">
                          <a:latin typeface="Twinkl Cursive Looped" panose="02000000000000000000" pitchFamily="2" charset="0"/>
                        </a:rPr>
                        <a:t>Battua</a:t>
                      </a:r>
                      <a:r>
                        <a:rPr lang="en-US" sz="1800" b="0" baseline="0" dirty="0" smtClean="0">
                          <a:latin typeface="Twinkl Cursive Looped" panose="02000000000000000000" pitchFamily="2" charset="0"/>
                        </a:rPr>
                        <a:t>, Scott of the </a:t>
                      </a:r>
                      <a:r>
                        <a:rPr lang="en-US" sz="1800" b="0" baseline="0" dirty="0" err="1" smtClean="0">
                          <a:latin typeface="Twinkl Cursive Looped" panose="02000000000000000000" pitchFamily="2" charset="0"/>
                        </a:rPr>
                        <a:t>Antartic</a:t>
                      </a:r>
                      <a:r>
                        <a:rPr lang="en-US" sz="1800" b="0" baseline="0" dirty="0" smtClean="0">
                          <a:latin typeface="Twinkl Cursive Looped" panose="02000000000000000000" pitchFamily="2" charset="0"/>
                        </a:rPr>
                        <a:t>, Ann </a:t>
                      </a:r>
                      <a:r>
                        <a:rPr lang="en-US" sz="1800" b="0" baseline="0" dirty="0" err="1" smtClean="0">
                          <a:latin typeface="Twinkl Cursive Looped" panose="02000000000000000000" pitchFamily="2" charset="0"/>
                        </a:rPr>
                        <a:t>Vancroft</a:t>
                      </a:r>
                      <a:r>
                        <a:rPr lang="en-US" sz="1800" b="0" baseline="0" dirty="0" smtClean="0">
                          <a:latin typeface="Twinkl Cursive Looped" panose="02000000000000000000" pitchFamily="2" charset="0"/>
                        </a:rPr>
                        <a:t> and </a:t>
                      </a:r>
                      <a:r>
                        <a:rPr lang="en-US" sz="1800" b="0" baseline="0" dirty="0" err="1" smtClean="0">
                          <a:latin typeface="Twinkl Cursive Looped" panose="02000000000000000000" pitchFamily="2" charset="0"/>
                        </a:rPr>
                        <a:t>Ranulph</a:t>
                      </a:r>
                      <a:r>
                        <a:rPr lang="en-US" sz="1800" b="0" baseline="0" dirty="0" smtClean="0">
                          <a:latin typeface="Twinkl Cursive Looped" panose="02000000000000000000" pitchFamily="2" charset="0"/>
                        </a:rPr>
                        <a:t> Fiennes. Whilst learning about these significant individuals we will plot out their lives on our class timeline. </a:t>
                      </a:r>
                      <a:endParaRPr lang="en-GB" sz="1800" b="0" baseline="0" dirty="0" smtClean="0">
                        <a:latin typeface="Twinkl Cursive Looped" panose="02000000000000000000" pitchFamily="2" charset="0"/>
                      </a:endParaRPr>
                    </a:p>
                    <a:p>
                      <a:endParaRPr lang="en-US" sz="1050" b="1" baseline="0" dirty="0" smtClean="0">
                        <a:latin typeface="Twinkl Cursive Looped" panose="02000000000000000000"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b="1" dirty="0">
                          <a:latin typeface="Twinkl Cursive Looped" panose="02000000000000000000" pitchFamily="2" charset="0"/>
                        </a:rPr>
                        <a:t>Life </a:t>
                      </a:r>
                      <a:r>
                        <a:rPr lang="en-GB" b="1" dirty="0" smtClean="0">
                          <a:latin typeface="Twinkl Cursive Looped" panose="02000000000000000000" pitchFamily="2" charset="0"/>
                        </a:rPr>
                        <a:t>Skills</a:t>
                      </a:r>
                    </a:p>
                    <a:p>
                      <a:pPr algn="ctr"/>
                      <a:r>
                        <a:rPr lang="en-US" b="0" dirty="0" smtClean="0">
                          <a:latin typeface="Twinkl Cursive Looped" panose="02000000000000000000" pitchFamily="2" charset="0"/>
                        </a:rPr>
                        <a:t>This half</a:t>
                      </a:r>
                      <a:r>
                        <a:rPr lang="en-US" b="0" baseline="0" dirty="0" smtClean="0">
                          <a:latin typeface="Twinkl Cursive Looped" panose="02000000000000000000" pitchFamily="2" charset="0"/>
                        </a:rPr>
                        <a:t> term we will be looking at safety. How can we keep safe, in school, at home, on the roads and using the internet. </a:t>
                      </a:r>
                      <a:endParaRPr lang="en-GB" b="0" dirty="0" smtClean="0">
                        <a:latin typeface="Twinkl Cursive Looped" panose="02000000000000000000"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baseline="0" dirty="0" smtClean="0">
                          <a:latin typeface="Twinkl Cursive Looped" panose="02000000000000000000" pitchFamily="2" charset="0"/>
                        </a:rPr>
                        <a:t>Modern Foreign Languages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baseline="0" dirty="0" smtClean="0">
                          <a:latin typeface="Twinkl Cursive Looped" panose="02000000000000000000" pitchFamily="2" charset="0"/>
                        </a:rPr>
                        <a:t> </a:t>
                      </a:r>
                      <a:r>
                        <a:rPr lang="en-US" sz="1400" b="0" baseline="0" dirty="0" smtClean="0">
                          <a:latin typeface="Twinkl Cursive Looped" panose="02000000000000000000" pitchFamily="2" charset="0"/>
                        </a:rPr>
                        <a:t>In a French Classroom. They will be able to listen to and respond to simple classroom discussions. They will be able to name the school items in a bag. The children will learn to answer questions in French. They will learn to speak, read and write short sentences about the classroom.</a:t>
                      </a:r>
                      <a:endParaRPr lang="en-GB" sz="1400" b="0" baseline="0" dirty="0" smtClean="0">
                        <a:latin typeface="Twinkl Cursive Looped" panose="02000000000000000000"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GB" sz="1400" b="1" baseline="0" dirty="0" smtClean="0">
                        <a:latin typeface="Twinkl Cursive Looped" panose="02000000000000000000"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20289334"/>
                  </a:ext>
                </a:extLst>
              </a:tr>
              <a:tr h="1976266">
                <a:tc vMerge="1">
                  <a:txBody>
                    <a:bodyPr/>
                    <a:lstStyle/>
                    <a:p>
                      <a:pPr algn="ctr"/>
                      <a:endParaRPr lang="en-GB" baseline="0" dirty="0">
                        <a:latin typeface="Affectionately Yours"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a:r>
                        <a:rPr lang="en-GB" sz="2800" b="1" dirty="0" smtClean="0">
                          <a:latin typeface="Twinkl Cursive Looped" panose="02000000000000000000" pitchFamily="2" charset="0"/>
                        </a:rPr>
                        <a:t>Computing</a:t>
                      </a:r>
                    </a:p>
                    <a:p>
                      <a:r>
                        <a:rPr lang="en-US" sz="1600" b="0" baseline="0" dirty="0" smtClean="0">
                          <a:latin typeface="Twinkl Cursive Looped" panose="02000000000000000000" pitchFamily="2" charset="0"/>
                        </a:rPr>
                        <a:t>We will be using the laptops to:</a:t>
                      </a:r>
                      <a:endParaRPr lang="en-GB" sz="1600" b="0" baseline="0" dirty="0" smtClean="0">
                        <a:latin typeface="Twinkl Cursive Looped" panose="02000000000000000000" pitchFamily="2" charset="0"/>
                      </a:endParaRPr>
                    </a:p>
                    <a:p>
                      <a:r>
                        <a:rPr lang="en-US" sz="1600" b="0" baseline="0" dirty="0" smtClean="0">
                          <a:latin typeface="Twinkl Cursive Looped" panose="02000000000000000000" pitchFamily="2" charset="0"/>
                        </a:rPr>
                        <a:t>Use the internet, create a word file, PowerPoint presentation. By the end of this unit the children will be able to copy and paste and use a range of tools on a word processor. </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GB"/>
                    </a:p>
                  </a:txBody>
                  <a:tcPr/>
                </a:tc>
                <a:tc>
                  <a:txBody>
                    <a:bodyPr/>
                    <a:lstStyle/>
                    <a:p>
                      <a:pPr algn="ctr"/>
                      <a:r>
                        <a:rPr lang="en-US" sz="1800" b="1" baseline="0" dirty="0" smtClean="0">
                          <a:latin typeface="Twinkl Cursive Looped" panose="02000000000000000000" pitchFamily="2" charset="0"/>
                        </a:rPr>
                        <a:t>DT</a:t>
                      </a:r>
                      <a:endParaRPr lang="en-GB" sz="1800" b="1" baseline="0" dirty="0" smtClean="0">
                        <a:latin typeface="Twinkl Cursive Looped" panose="02000000000000000000" pitchFamily="2" charset="0"/>
                      </a:endParaRPr>
                    </a:p>
                    <a:p>
                      <a:pPr lvl="0"/>
                      <a:r>
                        <a:rPr lang="en-US" sz="1400" kern="1200" dirty="0" smtClean="0">
                          <a:solidFill>
                            <a:schemeClr val="dk1"/>
                          </a:solidFill>
                          <a:effectLst/>
                          <a:latin typeface="Twinkl Cursive Looped" panose="02000000000000000000" pitchFamily="2" charset="0"/>
                          <a:ea typeface="+mn-ea"/>
                          <a:cs typeface="+mn-cs"/>
                        </a:rPr>
                        <a:t>During</a:t>
                      </a:r>
                      <a:r>
                        <a:rPr lang="en-US" sz="1400" kern="1200" baseline="0" dirty="0" smtClean="0">
                          <a:solidFill>
                            <a:schemeClr val="dk1"/>
                          </a:solidFill>
                          <a:effectLst/>
                          <a:latin typeface="Twinkl Cursive Looped" panose="02000000000000000000" pitchFamily="2" charset="0"/>
                          <a:ea typeface="+mn-ea"/>
                          <a:cs typeface="+mn-cs"/>
                        </a:rPr>
                        <a:t> this unit we will be exploring structures such as a chair for ‘baby bear.’</a:t>
                      </a:r>
                    </a:p>
                    <a:p>
                      <a:pPr lvl="0"/>
                      <a:r>
                        <a:rPr lang="en-US" sz="1400" kern="1200" baseline="0" dirty="0" smtClean="0">
                          <a:solidFill>
                            <a:schemeClr val="dk1"/>
                          </a:solidFill>
                          <a:effectLst/>
                          <a:latin typeface="Twinkl Cursive Looped" panose="02000000000000000000" pitchFamily="2" charset="0"/>
                          <a:ea typeface="+mn-ea"/>
                          <a:cs typeface="+mn-cs"/>
                        </a:rPr>
                        <a:t>We will then make a structure in accordance to our design criteria. Finally, we will make a structure and evaluate its effectiveness. </a:t>
                      </a:r>
                    </a:p>
                    <a:p>
                      <a:pPr lvl="0"/>
                      <a:endParaRPr lang="en-GB" sz="1400" kern="1200" dirty="0" smtClean="0">
                        <a:solidFill>
                          <a:schemeClr val="dk1"/>
                        </a:solidFill>
                        <a:effectLst/>
                        <a:latin typeface="Twinkl Cursive Looped" panose="02000000000000000000" pitchFamily="2" charset="0"/>
                        <a:ea typeface="+mn-ea"/>
                        <a:cs typeface="+mn-cs"/>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97741383"/>
                  </a:ext>
                </a:extLst>
              </a:tr>
              <a:tr h="1966128">
                <a:tc>
                  <a:txBody>
                    <a:bodyPr/>
                    <a:lstStyle/>
                    <a:p>
                      <a:pPr algn="ctr"/>
                      <a:r>
                        <a:rPr lang="en-GB" b="1" dirty="0" smtClean="0">
                          <a:latin typeface="Twinkl Cursive Looped" panose="02000000000000000000" pitchFamily="2" charset="0"/>
                        </a:rPr>
                        <a:t>RE</a:t>
                      </a:r>
                    </a:p>
                    <a:p>
                      <a:pPr algn="ctr"/>
                      <a:r>
                        <a:rPr lang="en-US" sz="1400" b="0" dirty="0" smtClean="0">
                          <a:latin typeface="Twinkl Cursive Looped" panose="02000000000000000000" pitchFamily="2" charset="0"/>
                        </a:rPr>
                        <a:t>Look at examples of Christian stories such as; the Unforgiving</a:t>
                      </a:r>
                      <a:r>
                        <a:rPr lang="en-US" sz="1400" b="0" baseline="0" dirty="0" smtClean="0">
                          <a:latin typeface="Twinkl Cursive Looped" panose="02000000000000000000" pitchFamily="2" charset="0"/>
                        </a:rPr>
                        <a:t> Servant and Feeding of the Five Thousand. We will also </a:t>
                      </a:r>
                      <a:r>
                        <a:rPr lang="en-US" sz="1400" b="0" dirty="0" smtClean="0">
                          <a:latin typeface="Twinkl Cursive Looped" panose="02000000000000000000" pitchFamily="2" charset="0"/>
                        </a:rPr>
                        <a:t>understand the importance of Easter to Christians.</a:t>
                      </a:r>
                      <a:endParaRPr lang="en-GB" sz="1400" b="0" dirty="0">
                        <a:latin typeface="Twinkl Cursive Looped" panose="02000000000000000000"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a:r>
                        <a:rPr lang="en-US" sz="1600" b="1" dirty="0" smtClean="0">
                          <a:latin typeface="Twinkl Cursive Looped" panose="02000000000000000000" pitchFamily="2" charset="0"/>
                        </a:rPr>
                        <a:t>Music</a:t>
                      </a:r>
                    </a:p>
                    <a:p>
                      <a:pPr algn="ctr"/>
                      <a:r>
                        <a:rPr lang="en-US" sz="1600" b="0" dirty="0" smtClean="0">
                          <a:latin typeface="Twinkl Cursive Looped" panose="02000000000000000000" pitchFamily="2" charset="0"/>
                        </a:rPr>
                        <a:t>We will be learning a British</a:t>
                      </a:r>
                      <a:r>
                        <a:rPr lang="en-US" sz="1600" b="0" baseline="0" dirty="0" smtClean="0">
                          <a:latin typeface="Twinkl Cursive Looped" panose="02000000000000000000" pitchFamily="2" charset="0"/>
                        </a:rPr>
                        <a:t> folk song. We will practice and perform a song and compose our own song by the end of the unit.</a:t>
                      </a:r>
                      <a:endParaRPr lang="en-US" sz="1600" b="0" dirty="0" smtClean="0">
                        <a:latin typeface="Twinkl Cursive Looped" panose="02000000000000000000"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GB"/>
                    </a:p>
                  </a:txBody>
                  <a:tcPr/>
                </a:tc>
                <a:tc>
                  <a:txBody>
                    <a:bodyPr/>
                    <a:lstStyle/>
                    <a:p>
                      <a:pPr algn="ctr"/>
                      <a:r>
                        <a:rPr lang="en-GB" b="1" dirty="0" smtClean="0">
                          <a:latin typeface="Twinkl Cursive Looped" panose="02000000000000000000" pitchFamily="2" charset="0"/>
                        </a:rPr>
                        <a:t>PE</a:t>
                      </a:r>
                    </a:p>
                    <a:p>
                      <a:pPr algn="ctr"/>
                      <a:r>
                        <a:rPr lang="en-US" sz="1600" b="0" dirty="0" smtClean="0">
                          <a:latin typeface="Twinkl Cursive Looped" panose="02000000000000000000" pitchFamily="2" charset="0"/>
                        </a:rPr>
                        <a:t>This</a:t>
                      </a:r>
                      <a:r>
                        <a:rPr lang="en-US" sz="1600" b="0" baseline="0" dirty="0" smtClean="0">
                          <a:latin typeface="Twinkl Cursive Looped" panose="02000000000000000000" pitchFamily="2" charset="0"/>
                        </a:rPr>
                        <a:t> term we will be going swimming every other week for a full hour. Each we will be learning to use a racket and a bat.</a:t>
                      </a:r>
                      <a:endParaRPr lang="en-GB" sz="1600" b="0" dirty="0" smtClean="0">
                        <a:latin typeface="Twinkl Cursive Looped" panose="02000000000000000000"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30484928"/>
                  </a:ext>
                </a:extLst>
              </a:tr>
            </a:tbl>
          </a:graphicData>
        </a:graphic>
      </p:graphicFrame>
      <p:pic>
        <p:nvPicPr>
          <p:cNvPr id="8" name="Picture 7" descr="E-Safety: A free poster for your classroom / computer room – EDTECH 4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00218" y="4348488"/>
            <a:ext cx="542762" cy="286457"/>
          </a:xfrm>
          <a:prstGeom prst="rect">
            <a:avLst/>
          </a:prstGeom>
        </p:spPr>
      </p:pic>
    </p:spTree>
    <p:extLst>
      <p:ext uri="{BB962C8B-B14F-4D97-AF65-F5344CB8AC3E}">
        <p14:creationId xmlns:p14="http://schemas.microsoft.com/office/powerpoint/2010/main" val="33964932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2867</TotalTime>
  <Words>682</Words>
  <Application>Microsoft Office PowerPoint</Application>
  <PresentationFormat>Widescreen</PresentationFormat>
  <Paragraphs>67</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Affectionately Yours</vt:lpstr>
      <vt:lpstr>Arial</vt:lpstr>
      <vt:lpstr>Calibri</vt:lpstr>
      <vt:lpstr>Calibri Light</vt:lpstr>
      <vt:lpstr>Twinkl</vt:lpstr>
      <vt:lpstr>Twinkl Cursive Looped</vt:lpstr>
      <vt:lpstr>Office Theme</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Peart</dc:creator>
  <cp:lastModifiedBy>teacher</cp:lastModifiedBy>
  <cp:revision>110</cp:revision>
  <dcterms:created xsi:type="dcterms:W3CDTF">2023-01-04T18:26:24Z</dcterms:created>
  <dcterms:modified xsi:type="dcterms:W3CDTF">2024-12-20T22:35:47Z</dcterms:modified>
</cp:coreProperties>
</file>