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32" autoAdjust="0"/>
  </p:normalViewPr>
  <p:slideViewPr>
    <p:cSldViewPr snapToGrid="0">
      <p:cViewPr varScale="1">
        <p:scale>
          <a:sx n="83" d="100"/>
          <a:sy n="83" d="100"/>
        </p:scale>
        <p:origin x="68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13/08/2024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0793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13/08/2024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95068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13/08/2024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27301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13/08/2024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72289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D9FD8A-C1A4-4EC1-827A-8F5A6C2C5D27}" type="datetimeFigureOut">
              <a:rPr lang="en-GB" smtClean="0"/>
              <a:t>13/08/2024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4113296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D9FD8A-C1A4-4EC1-827A-8F5A6C2C5D27}" type="datetimeFigureOut">
              <a:rPr lang="en-GB" smtClean="0"/>
              <a:t>13/08/2024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3580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D9FD8A-C1A4-4EC1-827A-8F5A6C2C5D27}" type="datetimeFigureOut">
              <a:rPr lang="en-GB" smtClean="0"/>
              <a:t>13/08/2024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2174647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D9FD8A-C1A4-4EC1-827A-8F5A6C2C5D27}" type="datetimeFigureOut">
              <a:rPr lang="en-GB" smtClean="0"/>
              <a:t>13/08/2024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95868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9FD8A-C1A4-4EC1-827A-8F5A6C2C5D27}" type="datetimeFigureOut">
              <a:rPr lang="en-GB" smtClean="0"/>
              <a:t>13/08/2024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2938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13/08/2024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1616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13/08/2024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908058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D9FD8A-C1A4-4EC1-827A-8F5A6C2C5D27}" type="datetimeFigureOut">
              <a:rPr lang="en-GB" smtClean="0"/>
              <a:t>13/08/2024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EE41A-2EBF-4553-8F9E-C44CA2FBD46B}" type="slidenum">
              <a:rPr lang="en-GB" smtClean="0"/>
              <a:t>‹#›</a:t>
            </a:fld>
            <a:endParaRPr lang="en-GB"/>
          </a:p>
        </p:txBody>
      </p:sp>
    </p:spTree>
    <p:extLst>
      <p:ext uri="{BB962C8B-B14F-4D97-AF65-F5344CB8AC3E}">
        <p14:creationId xmlns:p14="http://schemas.microsoft.com/office/powerpoint/2010/main" val="68749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4.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92541437"/>
              </p:ext>
            </p:extLst>
          </p:nvPr>
        </p:nvGraphicFramePr>
        <p:xfrm>
          <a:off x="114662" y="195634"/>
          <a:ext cx="11962674" cy="6546910"/>
        </p:xfrm>
        <a:graphic>
          <a:graphicData uri="http://schemas.openxmlformats.org/drawingml/2006/table">
            <a:tbl>
              <a:tblPr firstRow="1" bandRow="1">
                <a:tableStyleId>{5C22544A-7EE6-4342-B048-85BDC9FD1C3A}</a:tableStyleId>
              </a:tblPr>
              <a:tblGrid>
                <a:gridCol w="3987558">
                  <a:extLst>
                    <a:ext uri="{9D8B030D-6E8A-4147-A177-3AD203B41FA5}">
                      <a16:colId xmlns:a16="http://schemas.microsoft.com/office/drawing/2014/main" val="3415927914"/>
                    </a:ext>
                  </a:extLst>
                </a:gridCol>
                <a:gridCol w="3987558">
                  <a:extLst>
                    <a:ext uri="{9D8B030D-6E8A-4147-A177-3AD203B41FA5}">
                      <a16:colId xmlns:a16="http://schemas.microsoft.com/office/drawing/2014/main" val="866025465"/>
                    </a:ext>
                  </a:extLst>
                </a:gridCol>
                <a:gridCol w="3987558">
                  <a:extLst>
                    <a:ext uri="{9D8B030D-6E8A-4147-A177-3AD203B41FA5}">
                      <a16:colId xmlns:a16="http://schemas.microsoft.com/office/drawing/2014/main" val="2975391216"/>
                    </a:ext>
                  </a:extLst>
                </a:gridCol>
              </a:tblGrid>
              <a:tr h="823662">
                <a:tc gridSpan="3">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Core Subject Overview</a:t>
                      </a:r>
                    </a:p>
                    <a:p>
                      <a:pPr algn="ctr"/>
                      <a:r>
                        <a:rPr lang="en-GB" sz="2400" baseline="0" dirty="0">
                          <a:solidFill>
                            <a:schemeClr val="accent6">
                              <a:lumMod val="75000"/>
                            </a:schemeClr>
                          </a:solidFill>
                          <a:latin typeface="Affectionately Yours" pitchFamily="2" charset="0"/>
                        </a:rPr>
                        <a:t>Year </a:t>
                      </a:r>
                      <a:r>
                        <a:rPr lang="en-GB" sz="2400" baseline="0" dirty="0" smtClean="0">
                          <a:solidFill>
                            <a:schemeClr val="accent6">
                              <a:lumMod val="75000"/>
                            </a:schemeClr>
                          </a:solidFill>
                          <a:latin typeface="Affectionately Yours" pitchFamily="2" charset="0"/>
                        </a:rPr>
                        <a:t>3 </a:t>
                      </a:r>
                      <a:r>
                        <a:rPr lang="en-GB" sz="2400" baseline="0" dirty="0">
                          <a:solidFill>
                            <a:schemeClr val="accent6">
                              <a:lumMod val="75000"/>
                            </a:schemeClr>
                          </a:solidFill>
                          <a:latin typeface="Affectionately Yours" pitchFamily="2" charset="0"/>
                        </a:rPr>
                        <a:t>– </a:t>
                      </a:r>
                      <a:r>
                        <a:rPr lang="en-GB" sz="2400" baseline="0" dirty="0" smtClean="0">
                          <a:solidFill>
                            <a:schemeClr val="accent6">
                              <a:lumMod val="75000"/>
                            </a:schemeClr>
                          </a:solidFill>
                          <a:latin typeface="Affectionately Yours" pitchFamily="2" charset="0"/>
                        </a:rPr>
                        <a:t>Autumn -Term </a:t>
                      </a:r>
                      <a:r>
                        <a:rPr lang="en-GB" sz="2400" baseline="0" dirty="0" smtClean="0">
                          <a:solidFill>
                            <a:schemeClr val="accent6">
                              <a:lumMod val="75000"/>
                            </a:schemeClr>
                          </a:solidFill>
                          <a:latin typeface="Affectionately Yours" pitchFamily="2" charset="0"/>
                        </a:rPr>
                        <a:t>1</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355517563"/>
                  </a:ext>
                </a:extLst>
              </a:tr>
              <a:tr h="366072">
                <a:tc>
                  <a:txBody>
                    <a:bodyPr/>
                    <a:lstStyle/>
                    <a:p>
                      <a:pPr algn="ctr"/>
                      <a:r>
                        <a:rPr lang="en-GB" dirty="0">
                          <a:latin typeface="Twinkl" panose="02000000000000000000" pitchFamily="2" charset="0"/>
                        </a:rPr>
                        <a:t>English</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rgbClr val="CCCCFF"/>
                    </a:solidFill>
                  </a:tcPr>
                </a:tc>
                <a:tc>
                  <a:txBody>
                    <a:bodyPr/>
                    <a:lstStyle/>
                    <a:p>
                      <a:pPr algn="ctr"/>
                      <a:r>
                        <a:rPr lang="en-GB" dirty="0">
                          <a:latin typeface="Twinkl" panose="02000000000000000000" pitchFamily="2" charset="0"/>
                        </a:rPr>
                        <a:t>Maths</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dirty="0">
                          <a:latin typeface="Twinkl" panose="02000000000000000000" pitchFamily="2" charset="0"/>
                        </a:rPr>
                        <a:t>Science</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20289334"/>
                  </a:ext>
                </a:extLst>
              </a:tr>
              <a:tr h="5357176">
                <a:tc>
                  <a:txBody>
                    <a:bodyPr/>
                    <a:lstStyle/>
                    <a:p>
                      <a:pPr algn="l">
                        <a:spcAft>
                          <a:spcPts val="0"/>
                        </a:spcAft>
                      </a:pPr>
                      <a:r>
                        <a:rPr lang="en-US" sz="1400" baseline="0" dirty="0" smtClean="0">
                          <a:latin typeface="Twinkl Cursive Looped" panose="02000000000000000000" pitchFamily="2" charset="0"/>
                        </a:rPr>
                        <a:t>Using the text </a:t>
                      </a:r>
                      <a:r>
                        <a:rPr lang="en-US" sz="1400" baseline="0" dirty="0" smtClean="0">
                          <a:latin typeface="Twinkl Cursive Looped" panose="02000000000000000000" pitchFamily="2" charset="0"/>
                        </a:rPr>
                        <a:t>‘The Stone Age Boy’ to explore a character through drama, create a diary entry and write descriptions. They will also; plan, write and edit a story by considering the different viewpoints of others. </a:t>
                      </a: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marL="0" indent="0" algn="l">
                        <a:spcAft>
                          <a:spcPts val="0"/>
                        </a:spcAft>
                        <a:buFont typeface="Arial" panose="020B0604020202020204" pitchFamily="34" charset="0"/>
                        <a:buNone/>
                      </a:pPr>
                      <a:endParaRPr lang="en-US" sz="1400" baseline="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t"/>
                      <a:r>
                        <a:rPr lang="en-US" sz="1400" kern="1200" baseline="0" dirty="0" smtClean="0">
                          <a:solidFill>
                            <a:schemeClr val="dk1"/>
                          </a:solidFill>
                          <a:effectLst/>
                          <a:latin typeface="Twinkl Cursive Looped" panose="02000000000000000000" pitchFamily="2" charset="0"/>
                          <a:ea typeface="+mn-ea"/>
                          <a:cs typeface="+mn-cs"/>
                        </a:rPr>
                        <a:t> </a:t>
                      </a:r>
                      <a:endParaRPr lang="en-US" sz="1400" kern="1200" baseline="0" dirty="0" smtClean="0">
                        <a:solidFill>
                          <a:schemeClr val="dk1"/>
                        </a:solidFill>
                        <a:effectLst/>
                        <a:latin typeface="Twinkl Cursive Looped"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ase"/>
                      <a:r>
                        <a:rPr lang="en-US" sz="1400" b="0" i="0" kern="1200" baseline="0" dirty="0" smtClean="0">
                          <a:solidFill>
                            <a:schemeClr val="dk1"/>
                          </a:solidFill>
                          <a:effectLst/>
                          <a:latin typeface="Twinkl Cursive Looped" panose="02000000000000000000" pitchFamily="2" charset="0"/>
                          <a:ea typeface="+mn-ea"/>
                          <a:cs typeface="+mn-cs"/>
                        </a:rPr>
                        <a:t>Light</a:t>
                      </a:r>
                    </a:p>
                    <a:p>
                      <a:pPr algn="ctr" fontAlgn="base"/>
                      <a:r>
                        <a:rPr lang="en-US" sz="1200" b="0" i="0" u="none" strike="noStrike" kern="1200" baseline="0" dirty="0" smtClean="0">
                          <a:solidFill>
                            <a:schemeClr val="dk1"/>
                          </a:solidFill>
                          <a:latin typeface="Twinkl Cursive Looped" panose="02000000000000000000" pitchFamily="2" charset="0"/>
                          <a:ea typeface="+mn-ea"/>
                          <a:cs typeface="+mn-cs"/>
                        </a:rPr>
                        <a:t>They will learn about different sources of light, and that we need light to see. The children will work scientifically and collaboratively to investigate reflective materials, in the context of designing a new book bag. They will work in a hands on way to play a range of mirror games, finding out more about reflective surfaces. Furthermore, they will learn that the sun’s light can be dangerous, and will create an advert for a pair of sunglasses or a sun hat that they have designed. The children will have chance to test which objects are opaque in an exciting investigation to design the most effective curtains, and will find out how shadows change when the distance between the object and light source changes. They will develop their scientific enquiry skills, making observations, predictions and conclusions.</a:t>
                      </a:r>
                    </a:p>
                    <a:p>
                      <a:pPr algn="ctr" fontAlgn="base"/>
                      <a:endParaRPr lang="en-US" sz="1050" b="0" i="0" u="none" strike="noStrike" kern="1200" baseline="0" dirty="0" smtClean="0">
                        <a:solidFill>
                          <a:schemeClr val="dk1"/>
                        </a:solidFill>
                        <a:effectLst/>
                        <a:latin typeface="Twinkl Cursive Looped" panose="02000000000000000000" pitchFamily="2" charset="0"/>
                        <a:ea typeface="+mn-ea"/>
                        <a:cs typeface="+mn-cs"/>
                      </a:endParaRPr>
                    </a:p>
                    <a:p>
                      <a:pPr algn="ctr" fontAlgn="base"/>
                      <a:endParaRPr lang="en-US" sz="1050" b="0" i="0" u="none" strike="noStrike" kern="1200" baseline="0" dirty="0" smtClean="0">
                        <a:solidFill>
                          <a:schemeClr val="dk1"/>
                        </a:solidFill>
                        <a:effectLst/>
                        <a:latin typeface="Twinkl Cursive Looped" panose="02000000000000000000" pitchFamily="2" charset="0"/>
                        <a:ea typeface="+mn-ea"/>
                        <a:cs typeface="+mn-cs"/>
                      </a:endParaRPr>
                    </a:p>
                    <a:p>
                      <a:pPr algn="ctr" fontAlgn="base"/>
                      <a:endParaRPr lang="en-US" sz="800" b="0" i="0" kern="1200" baseline="0" dirty="0" smtClean="0">
                        <a:solidFill>
                          <a:schemeClr val="dk1"/>
                        </a:solidFill>
                        <a:effectLst/>
                        <a:latin typeface="Twinkl Cursive Looped"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6984999"/>
                  </a:ext>
                </a:extLst>
              </a:tr>
            </a:tbl>
          </a:graphicData>
        </a:graphic>
      </p:graphicFrame>
      <p:sp>
        <p:nvSpPr>
          <p:cNvPr id="10" name="TextBox 9"/>
          <p:cNvSpPr txBox="1"/>
          <p:nvPr/>
        </p:nvSpPr>
        <p:spPr>
          <a:xfrm>
            <a:off x="127256" y="4127300"/>
            <a:ext cx="3964453" cy="2462213"/>
          </a:xfrm>
          <a:prstGeom prst="rect">
            <a:avLst/>
          </a:prstGeom>
          <a:noFill/>
        </p:spPr>
        <p:txBody>
          <a:bodyPr wrap="square" rtlCol="0">
            <a:spAutoFit/>
          </a:bodyPr>
          <a:lstStyle/>
          <a:p>
            <a:pPr algn="ctr"/>
            <a:r>
              <a:rPr lang="en-US" sz="1400" b="1" dirty="0">
                <a:latin typeface="Twinkl Cursive Looped" panose="02000000000000000000" pitchFamily="2" charset="0"/>
              </a:rPr>
              <a:t>Grammar, Punctuation and </a:t>
            </a:r>
            <a:r>
              <a:rPr lang="en-US" sz="1400" b="1" dirty="0" smtClean="0">
                <a:latin typeface="Twinkl Cursive Looped" panose="02000000000000000000" pitchFamily="2" charset="0"/>
              </a:rPr>
              <a:t>Spelling</a:t>
            </a:r>
          </a:p>
          <a:p>
            <a:pPr marL="285750" indent="-285750">
              <a:buFont typeface="Arial" panose="020B0604020202020204" pitchFamily="34" charset="0"/>
              <a:buChar char="•"/>
            </a:pPr>
            <a:r>
              <a:rPr lang="en-US" sz="1400" dirty="0" smtClean="0">
                <a:latin typeface="Twinkl Cursive Looped" panose="02000000000000000000" pitchFamily="2" charset="0"/>
              </a:rPr>
              <a:t>Recap the main word classes</a:t>
            </a:r>
          </a:p>
          <a:p>
            <a:pPr marL="285750" indent="-285750">
              <a:buFont typeface="Arial" panose="020B0604020202020204" pitchFamily="34" charset="0"/>
              <a:buChar char="•"/>
            </a:pPr>
            <a:r>
              <a:rPr lang="en-US" sz="1400" dirty="0" smtClean="0">
                <a:latin typeface="Twinkl Cursive Looped" panose="02000000000000000000" pitchFamily="2" charset="0"/>
              </a:rPr>
              <a:t>Revise expanded noun phrases</a:t>
            </a:r>
          </a:p>
          <a:p>
            <a:pPr marL="285750" indent="-285750">
              <a:buFont typeface="Arial" panose="020B0604020202020204" pitchFamily="34" charset="0"/>
              <a:buChar char="•"/>
            </a:pPr>
            <a:r>
              <a:rPr lang="en-US" sz="1400" dirty="0" smtClean="0">
                <a:latin typeface="Twinkl Cursive Looped" panose="02000000000000000000" pitchFamily="2" charset="0"/>
              </a:rPr>
              <a:t>Conjunctions</a:t>
            </a:r>
          </a:p>
          <a:p>
            <a:pPr marL="285750" indent="-285750">
              <a:buFont typeface="Arial" panose="020B0604020202020204" pitchFamily="34" charset="0"/>
              <a:buChar char="•"/>
            </a:pPr>
            <a:r>
              <a:rPr lang="en-US" sz="1400" dirty="0" smtClean="0">
                <a:latin typeface="Twinkl Cursive Looped" panose="02000000000000000000" pitchFamily="2" charset="0"/>
              </a:rPr>
              <a:t>Subordinating conjunctions</a:t>
            </a:r>
          </a:p>
          <a:p>
            <a:pPr marL="285750" indent="-285750">
              <a:buFont typeface="Arial" panose="020B0604020202020204" pitchFamily="34" charset="0"/>
              <a:buChar char="•"/>
            </a:pPr>
            <a:r>
              <a:rPr lang="en-US" sz="1400" dirty="0" smtClean="0">
                <a:latin typeface="Twinkl Cursive Looped" panose="02000000000000000000" pitchFamily="2" charset="0"/>
              </a:rPr>
              <a:t>Full stops, exclamation marks and question marks</a:t>
            </a:r>
          </a:p>
          <a:p>
            <a:pPr marL="285750" indent="-285750">
              <a:buFont typeface="Arial" panose="020B0604020202020204" pitchFamily="34" charset="0"/>
              <a:buChar char="•"/>
            </a:pPr>
            <a:r>
              <a:rPr lang="en-US" sz="1400" dirty="0" smtClean="0">
                <a:latin typeface="Twinkl Cursive Looped" panose="02000000000000000000" pitchFamily="2" charset="0"/>
              </a:rPr>
              <a:t>Direct Speech</a:t>
            </a:r>
          </a:p>
          <a:p>
            <a:pPr marL="285750" indent="-285750">
              <a:buFont typeface="Arial" panose="020B0604020202020204" pitchFamily="34" charset="0"/>
              <a:buChar char="•"/>
            </a:pPr>
            <a:r>
              <a:rPr lang="en-US" sz="1400" dirty="0" smtClean="0">
                <a:latin typeface="Twinkl Cursive Looped" panose="02000000000000000000" pitchFamily="2" charset="0"/>
              </a:rPr>
              <a:t>Inverted Commas</a:t>
            </a:r>
          </a:p>
          <a:p>
            <a:pPr marL="285750" indent="-285750">
              <a:buFont typeface="Arial" panose="020B0604020202020204" pitchFamily="34" charset="0"/>
              <a:buChar char="•"/>
            </a:pPr>
            <a:r>
              <a:rPr lang="en-US" sz="1400" dirty="0" smtClean="0">
                <a:latin typeface="Twinkl Cursive Looped" panose="02000000000000000000" pitchFamily="2" charset="0"/>
              </a:rPr>
              <a:t>Prefixes </a:t>
            </a:r>
          </a:p>
          <a:p>
            <a:pPr marL="285750" indent="-285750">
              <a:buFont typeface="Arial" panose="020B0604020202020204" pitchFamily="34" charset="0"/>
              <a:buChar char="•"/>
            </a:pPr>
            <a:r>
              <a:rPr lang="en-US" sz="1400" dirty="0" smtClean="0">
                <a:latin typeface="Twinkl Cursive Looped" panose="02000000000000000000" pitchFamily="2" charset="0"/>
              </a:rPr>
              <a:t>Suffixes</a:t>
            </a:r>
            <a:endParaRPr lang="en-GB" sz="1400" dirty="0">
              <a:latin typeface="Twinkl Cursive Looped" panose="02000000000000000000" pitchFamily="2" charset="0"/>
            </a:endParaRPr>
          </a:p>
        </p:txBody>
      </p:sp>
      <p:pic>
        <p:nvPicPr>
          <p:cNvPr id="13" name="Picture 12"/>
          <p:cNvPicPr>
            <a:picLocks noChangeAspect="1"/>
          </p:cNvPicPr>
          <p:nvPr/>
        </p:nvPicPr>
        <p:blipFill>
          <a:blip r:embed="rId2"/>
          <a:stretch>
            <a:fillRect/>
          </a:stretch>
        </p:blipFill>
        <p:spPr>
          <a:xfrm>
            <a:off x="7577667" y="1449570"/>
            <a:ext cx="310334" cy="301674"/>
          </a:xfrm>
          <a:prstGeom prst="rect">
            <a:avLst/>
          </a:prstGeom>
        </p:spPr>
      </p:pic>
      <p:pic>
        <p:nvPicPr>
          <p:cNvPr id="17" name="Picture 16"/>
          <p:cNvPicPr>
            <a:picLocks noChangeAspect="1"/>
          </p:cNvPicPr>
          <p:nvPr/>
        </p:nvPicPr>
        <p:blipFill>
          <a:blip r:embed="rId3"/>
          <a:stretch>
            <a:fillRect/>
          </a:stretch>
        </p:blipFill>
        <p:spPr>
          <a:xfrm>
            <a:off x="9651967" y="381027"/>
            <a:ext cx="2114305" cy="446859"/>
          </a:xfrm>
          <a:prstGeom prst="rect">
            <a:avLst/>
          </a:prstGeom>
        </p:spPr>
      </p:pic>
      <p:pic>
        <p:nvPicPr>
          <p:cNvPr id="2" name="Picture 1"/>
          <p:cNvPicPr>
            <a:picLocks noChangeAspect="1"/>
          </p:cNvPicPr>
          <p:nvPr/>
        </p:nvPicPr>
        <p:blipFill>
          <a:blip r:embed="rId4"/>
          <a:stretch>
            <a:fillRect/>
          </a:stretch>
        </p:blipFill>
        <p:spPr>
          <a:xfrm>
            <a:off x="635009" y="250593"/>
            <a:ext cx="779943" cy="707726"/>
          </a:xfrm>
          <a:prstGeom prst="rect">
            <a:avLst/>
          </a:prstGeom>
        </p:spPr>
      </p:pic>
      <p:sp>
        <p:nvSpPr>
          <p:cNvPr id="6" name="TextBox 5"/>
          <p:cNvSpPr txBox="1"/>
          <p:nvPr/>
        </p:nvSpPr>
        <p:spPr>
          <a:xfrm>
            <a:off x="4122775" y="1449570"/>
            <a:ext cx="3959042" cy="5786199"/>
          </a:xfrm>
          <a:prstGeom prst="rect">
            <a:avLst/>
          </a:prstGeom>
          <a:noFill/>
        </p:spPr>
        <p:txBody>
          <a:bodyPr wrap="square" rtlCol="0">
            <a:spAutoFit/>
          </a:bodyPr>
          <a:lstStyle/>
          <a:p>
            <a:r>
              <a:rPr lang="en-US" sz="1400" b="1" dirty="0" smtClean="0">
                <a:latin typeface="Twinkl Cursive Looped" panose="02000000000000000000" pitchFamily="2" charset="0"/>
              </a:rPr>
              <a:t>Place Value</a:t>
            </a:r>
            <a:r>
              <a:rPr lang="en-US" sz="1400" b="1" dirty="0" smtClean="0">
                <a:latin typeface="Twinkl Cursive Looped" panose="02000000000000000000" pitchFamily="2" charset="0"/>
              </a:rPr>
              <a:t>:</a:t>
            </a:r>
          </a:p>
          <a:p>
            <a:pPr marL="285750" indent="-285750">
              <a:buFont typeface="Arial" panose="020B0604020202020204" pitchFamily="34" charset="0"/>
              <a:buChar char="•"/>
            </a:pPr>
            <a:r>
              <a:rPr lang="en-US" sz="1200" dirty="0">
                <a:latin typeface="Twinkl Cursive Looped" panose="02000000000000000000" pitchFamily="2" charset="0"/>
              </a:rPr>
              <a:t>count from 0 in multiples of 4, 8, 50 and 100; </a:t>
            </a:r>
            <a:endParaRPr lang="en-US" sz="1200" dirty="0" smtClean="0">
              <a:latin typeface="Twinkl Cursive Looped" panose="02000000000000000000" pitchFamily="2" charset="0"/>
            </a:endParaRPr>
          </a:p>
          <a:p>
            <a:pPr marL="285750" indent="-285750">
              <a:buFont typeface="Arial" panose="020B0604020202020204" pitchFamily="34" charset="0"/>
              <a:buChar char="•"/>
            </a:pPr>
            <a:r>
              <a:rPr lang="en-US" sz="1200" dirty="0" smtClean="0">
                <a:latin typeface="Twinkl Cursive Looped" panose="02000000000000000000" pitchFamily="2" charset="0"/>
              </a:rPr>
              <a:t>find </a:t>
            </a:r>
            <a:r>
              <a:rPr lang="en-US" sz="1200" dirty="0">
                <a:latin typeface="Twinkl Cursive Looped" panose="02000000000000000000" pitchFamily="2" charset="0"/>
              </a:rPr>
              <a:t>10 or 100 more or less than a given </a:t>
            </a:r>
            <a:r>
              <a:rPr lang="en-US" sz="1200" dirty="0" smtClean="0">
                <a:latin typeface="Twinkl Cursive Looped" panose="02000000000000000000" pitchFamily="2" charset="0"/>
              </a:rPr>
              <a:t>number</a:t>
            </a:r>
          </a:p>
          <a:p>
            <a:pPr marL="285750" indent="-285750">
              <a:buFont typeface="Arial" panose="020B0604020202020204" pitchFamily="34" charset="0"/>
              <a:buChar char="•"/>
            </a:pPr>
            <a:r>
              <a:rPr lang="en-US" sz="1200" dirty="0" err="1" smtClean="0">
                <a:latin typeface="Twinkl Cursive Looped" panose="02000000000000000000" pitchFamily="2" charset="0"/>
              </a:rPr>
              <a:t>recognise</a:t>
            </a:r>
            <a:r>
              <a:rPr lang="en-US" sz="1200" dirty="0" smtClean="0">
                <a:latin typeface="Twinkl Cursive Looped" panose="02000000000000000000" pitchFamily="2" charset="0"/>
              </a:rPr>
              <a:t> </a:t>
            </a:r>
            <a:r>
              <a:rPr lang="en-US" sz="1200" dirty="0">
                <a:latin typeface="Twinkl Cursive Looped" panose="02000000000000000000" pitchFamily="2" charset="0"/>
              </a:rPr>
              <a:t>the place value of each digit in a 3-digit number (100s, 10s, </a:t>
            </a:r>
            <a:r>
              <a:rPr lang="en-US" sz="1200" dirty="0" smtClean="0">
                <a:latin typeface="Twinkl Cursive Looped" panose="02000000000000000000" pitchFamily="2" charset="0"/>
              </a:rPr>
              <a:t>1s)</a:t>
            </a:r>
          </a:p>
          <a:p>
            <a:pPr marL="285750" indent="-285750">
              <a:buFont typeface="Arial" panose="020B0604020202020204" pitchFamily="34" charset="0"/>
              <a:buChar char="•"/>
            </a:pPr>
            <a:r>
              <a:rPr lang="en-US" sz="1200" dirty="0" smtClean="0">
                <a:latin typeface="Twinkl Cursive Looped" panose="02000000000000000000" pitchFamily="2" charset="0"/>
              </a:rPr>
              <a:t>compare </a:t>
            </a:r>
            <a:r>
              <a:rPr lang="en-US" sz="1200" dirty="0">
                <a:latin typeface="Twinkl Cursive Looped" panose="02000000000000000000" pitchFamily="2" charset="0"/>
              </a:rPr>
              <a:t>and order numbers up to </a:t>
            </a:r>
            <a:r>
              <a:rPr lang="en-US" sz="1200" dirty="0" smtClean="0">
                <a:latin typeface="Twinkl Cursive Looped" panose="02000000000000000000" pitchFamily="2" charset="0"/>
              </a:rPr>
              <a:t>1,000</a:t>
            </a:r>
          </a:p>
          <a:p>
            <a:pPr marL="285750" indent="-285750">
              <a:buFont typeface="Arial" panose="020B0604020202020204" pitchFamily="34" charset="0"/>
              <a:buChar char="•"/>
            </a:pPr>
            <a:r>
              <a:rPr lang="en-US" sz="1200" dirty="0" smtClean="0">
                <a:latin typeface="Twinkl Cursive Looped" panose="02000000000000000000" pitchFamily="2" charset="0"/>
              </a:rPr>
              <a:t>identify</a:t>
            </a:r>
            <a:r>
              <a:rPr lang="en-US" sz="1200" dirty="0">
                <a:latin typeface="Twinkl Cursive Looped" panose="02000000000000000000" pitchFamily="2" charset="0"/>
              </a:rPr>
              <a:t>, represent and estimate numbers using different </a:t>
            </a:r>
            <a:r>
              <a:rPr lang="en-US" sz="1200" dirty="0" smtClean="0">
                <a:latin typeface="Twinkl Cursive Looped" panose="02000000000000000000" pitchFamily="2" charset="0"/>
              </a:rPr>
              <a:t>representations</a:t>
            </a:r>
          </a:p>
          <a:p>
            <a:pPr marL="285750" indent="-285750">
              <a:buFont typeface="Arial" panose="020B0604020202020204" pitchFamily="34" charset="0"/>
              <a:buChar char="•"/>
            </a:pPr>
            <a:r>
              <a:rPr lang="en-US" sz="1200" dirty="0" smtClean="0">
                <a:latin typeface="Twinkl Cursive Looped" panose="02000000000000000000" pitchFamily="2" charset="0"/>
              </a:rPr>
              <a:t>read </a:t>
            </a:r>
            <a:r>
              <a:rPr lang="en-US" sz="1200" dirty="0">
                <a:latin typeface="Twinkl Cursive Looped" panose="02000000000000000000" pitchFamily="2" charset="0"/>
              </a:rPr>
              <a:t>and write numbers up to 1,000 in numerals and in </a:t>
            </a:r>
            <a:r>
              <a:rPr lang="en-US" sz="1200" dirty="0" smtClean="0">
                <a:latin typeface="Twinkl Cursive Looped" panose="02000000000000000000" pitchFamily="2" charset="0"/>
              </a:rPr>
              <a:t>words</a:t>
            </a:r>
          </a:p>
          <a:p>
            <a:pPr marL="285750" indent="-285750">
              <a:buFont typeface="Arial" panose="020B0604020202020204" pitchFamily="34" charset="0"/>
              <a:buChar char="•"/>
            </a:pPr>
            <a:r>
              <a:rPr lang="en-US" sz="1200" dirty="0" smtClean="0">
                <a:latin typeface="Twinkl Cursive Looped" panose="02000000000000000000" pitchFamily="2" charset="0"/>
              </a:rPr>
              <a:t>solve </a:t>
            </a:r>
            <a:r>
              <a:rPr lang="en-US" sz="1200" dirty="0">
                <a:latin typeface="Twinkl Cursive Looped" panose="02000000000000000000" pitchFamily="2" charset="0"/>
              </a:rPr>
              <a:t>number problems and practical problems involving these </a:t>
            </a:r>
            <a:r>
              <a:rPr lang="en-US" sz="1200" dirty="0" smtClean="0">
                <a:latin typeface="Twinkl Cursive Looped" panose="02000000000000000000" pitchFamily="2" charset="0"/>
              </a:rPr>
              <a:t>ideas</a:t>
            </a:r>
            <a:endParaRPr lang="en-US" sz="1200" dirty="0">
              <a:latin typeface="Twinkl Cursive Looped" panose="02000000000000000000" pitchFamily="2" charset="0"/>
            </a:endParaRPr>
          </a:p>
          <a:p>
            <a:r>
              <a:rPr lang="en-US" sz="1400" b="1" dirty="0" smtClean="0">
                <a:latin typeface="Twinkl Cursive Looped" panose="02000000000000000000" pitchFamily="2" charset="0"/>
              </a:rPr>
              <a:t>Addition and Subtraction</a:t>
            </a:r>
            <a:r>
              <a:rPr lang="en-GB" sz="1400" b="1" dirty="0" smtClean="0">
                <a:latin typeface="Twinkl Cursive Looped" panose="02000000000000000000" pitchFamily="2" charset="0"/>
              </a:rPr>
              <a:t>:</a:t>
            </a:r>
          </a:p>
          <a:p>
            <a:pPr marL="285750" indent="-285750">
              <a:buFont typeface="Arial" panose="020B0604020202020204" pitchFamily="34" charset="0"/>
              <a:buChar char="•"/>
            </a:pPr>
            <a:r>
              <a:rPr lang="en-US" sz="1400" dirty="0" smtClean="0">
                <a:latin typeface="Twinkl Cursive Looped" panose="02000000000000000000" pitchFamily="2" charset="0"/>
              </a:rPr>
              <a:t>Add </a:t>
            </a:r>
            <a:r>
              <a:rPr lang="en-US" sz="1400" dirty="0">
                <a:latin typeface="Twinkl Cursive Looped" panose="02000000000000000000" pitchFamily="2" charset="0"/>
              </a:rPr>
              <a:t>and subtract numbers mentally, including:</a:t>
            </a:r>
          </a:p>
          <a:p>
            <a:r>
              <a:rPr lang="en-US" sz="1400" dirty="0">
                <a:latin typeface="Twinkl Cursive Looped" panose="02000000000000000000" pitchFamily="2" charset="0"/>
              </a:rPr>
              <a:t>a three-digit number and 1s</a:t>
            </a:r>
          </a:p>
          <a:p>
            <a:r>
              <a:rPr lang="en-US" sz="1400" dirty="0">
                <a:latin typeface="Twinkl Cursive Looped" panose="02000000000000000000" pitchFamily="2" charset="0"/>
              </a:rPr>
              <a:t>a three-digit number and 10s</a:t>
            </a:r>
          </a:p>
          <a:p>
            <a:r>
              <a:rPr lang="en-US" sz="1400" dirty="0">
                <a:latin typeface="Twinkl Cursive Looped" panose="02000000000000000000" pitchFamily="2" charset="0"/>
              </a:rPr>
              <a:t>a three-digit number and 100s</a:t>
            </a:r>
          </a:p>
          <a:p>
            <a:pPr marL="285750" indent="-285750">
              <a:buFont typeface="Arial" panose="020B0604020202020204" pitchFamily="34" charset="0"/>
              <a:buChar char="•"/>
            </a:pPr>
            <a:r>
              <a:rPr lang="en-US" sz="1400" dirty="0">
                <a:latin typeface="Twinkl Cursive Looped" panose="02000000000000000000" pitchFamily="2" charset="0"/>
              </a:rPr>
              <a:t>add and subtract numbers with up to 3 digits, using formal written methods of columnar addition and subtraction</a:t>
            </a:r>
          </a:p>
          <a:p>
            <a:pPr marL="285750" indent="-285750">
              <a:buFont typeface="Arial" panose="020B0604020202020204" pitchFamily="34" charset="0"/>
              <a:buChar char="•"/>
            </a:pPr>
            <a:r>
              <a:rPr lang="en-US" sz="1400" dirty="0">
                <a:latin typeface="Twinkl Cursive Looped" panose="02000000000000000000" pitchFamily="2" charset="0"/>
              </a:rPr>
              <a:t>estimate the answer to a calculation and use inverse operations to check answers</a:t>
            </a:r>
          </a:p>
          <a:p>
            <a:pPr marL="285750" indent="-285750">
              <a:buFont typeface="Arial" panose="020B0604020202020204" pitchFamily="34" charset="0"/>
              <a:buChar char="•"/>
            </a:pPr>
            <a:r>
              <a:rPr lang="en-US" sz="1400" dirty="0">
                <a:latin typeface="Twinkl Cursive Looped" panose="02000000000000000000" pitchFamily="2" charset="0"/>
              </a:rPr>
              <a:t>solve problems, including missing number problems, using number facts, place value, and more complex addition and subtraction</a:t>
            </a:r>
            <a:endParaRPr lang="en-GB" sz="1400" dirty="0" smtClean="0">
              <a:latin typeface="Twinkl Cursive Looped" panose="02000000000000000000" pitchFamily="2" charset="0"/>
            </a:endParaRPr>
          </a:p>
          <a:p>
            <a:endParaRPr lang="en-GB" sz="1400" b="1" dirty="0" smtClean="0">
              <a:latin typeface="Twinkl Cursive Looped" panose="02000000000000000000" pitchFamily="2" charset="0"/>
            </a:endParaRPr>
          </a:p>
        </p:txBody>
      </p:sp>
      <p:pic>
        <p:nvPicPr>
          <p:cNvPr id="19" name="Picture 18"/>
          <p:cNvPicPr>
            <a:picLocks noChangeAspect="1"/>
          </p:cNvPicPr>
          <p:nvPr/>
        </p:nvPicPr>
        <p:blipFill>
          <a:blip r:embed="rId5"/>
          <a:stretch>
            <a:fillRect/>
          </a:stretch>
        </p:blipFill>
        <p:spPr>
          <a:xfrm>
            <a:off x="8389022" y="4481218"/>
            <a:ext cx="3532946" cy="1423627"/>
          </a:xfrm>
          <a:prstGeom prst="rect">
            <a:avLst/>
          </a:prstGeom>
        </p:spPr>
      </p:pic>
      <p:pic>
        <p:nvPicPr>
          <p:cNvPr id="20" name="Picture 19"/>
          <p:cNvPicPr>
            <a:picLocks noChangeAspect="1"/>
          </p:cNvPicPr>
          <p:nvPr/>
        </p:nvPicPr>
        <p:blipFill>
          <a:blip r:embed="rId6"/>
          <a:stretch>
            <a:fillRect/>
          </a:stretch>
        </p:blipFill>
        <p:spPr>
          <a:xfrm>
            <a:off x="635009" y="2823685"/>
            <a:ext cx="1176808" cy="1150584"/>
          </a:xfrm>
          <a:prstGeom prst="rect">
            <a:avLst/>
          </a:prstGeom>
        </p:spPr>
      </p:pic>
      <p:pic>
        <p:nvPicPr>
          <p:cNvPr id="21" name="Picture 20" descr="JStrueby - Arts Education 9 (Drama)"/>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72687" y="2823685"/>
            <a:ext cx="1349743" cy="1167463"/>
          </a:xfrm>
          <a:prstGeom prst="rect">
            <a:avLst/>
          </a:prstGeom>
        </p:spPr>
      </p:pic>
    </p:spTree>
    <p:extLst>
      <p:ext uri="{BB962C8B-B14F-4D97-AF65-F5344CB8AC3E}">
        <p14:creationId xmlns:p14="http://schemas.microsoft.com/office/powerpoint/2010/main" val="1314204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748601981"/>
              </p:ext>
            </p:extLst>
          </p:nvPr>
        </p:nvGraphicFramePr>
        <p:xfrm>
          <a:off x="0" y="0"/>
          <a:ext cx="12192000" cy="7147728"/>
        </p:xfrm>
        <a:graphic>
          <a:graphicData uri="http://schemas.openxmlformats.org/drawingml/2006/table">
            <a:tbl>
              <a:tblPr firstRow="1" bandRow="1">
                <a:tableStyleId>{5C22544A-7EE6-4342-B048-85BDC9FD1C3A}</a:tableStyleId>
              </a:tblPr>
              <a:tblGrid>
                <a:gridCol w="3693196">
                  <a:extLst>
                    <a:ext uri="{9D8B030D-6E8A-4147-A177-3AD203B41FA5}">
                      <a16:colId xmlns:a16="http://schemas.microsoft.com/office/drawing/2014/main" val="3415927914"/>
                    </a:ext>
                  </a:extLst>
                </a:gridCol>
                <a:gridCol w="4298348">
                  <a:extLst>
                    <a:ext uri="{9D8B030D-6E8A-4147-A177-3AD203B41FA5}">
                      <a16:colId xmlns:a16="http://schemas.microsoft.com/office/drawing/2014/main" val="3616012508"/>
                    </a:ext>
                  </a:extLst>
                </a:gridCol>
                <a:gridCol w="4200456">
                  <a:extLst>
                    <a:ext uri="{9D8B030D-6E8A-4147-A177-3AD203B41FA5}">
                      <a16:colId xmlns:a16="http://schemas.microsoft.com/office/drawing/2014/main" val="2631005953"/>
                    </a:ext>
                  </a:extLst>
                </a:gridCol>
              </a:tblGrid>
              <a:tr h="744004">
                <a:tc gridSpan="3">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Specific Subject Overview</a:t>
                      </a:r>
                    </a:p>
                    <a:p>
                      <a:pPr algn="ctr"/>
                      <a:r>
                        <a:rPr lang="en-GB" sz="2400" baseline="0" dirty="0" smtClean="0">
                          <a:solidFill>
                            <a:schemeClr val="accent6">
                              <a:lumMod val="75000"/>
                            </a:schemeClr>
                          </a:solidFill>
                          <a:latin typeface="Affectionately Yours" pitchFamily="2" charset="0"/>
                        </a:rPr>
                        <a:t>Beech Class –Autumn 1 </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55517563"/>
                  </a:ext>
                </a:extLst>
              </a:tr>
              <a:tr h="1939029">
                <a:tc rowSpan="2">
                  <a:txBody>
                    <a:bodyPr/>
                    <a:lstStyle/>
                    <a:p>
                      <a:pPr marL="0" indent="0">
                        <a:buFont typeface="Arial" panose="020B0604020202020204" pitchFamily="34" charset="0"/>
                        <a:buNone/>
                      </a:pPr>
                      <a:endParaRPr lang="en-US" sz="1200" b="0" i="0" kern="1200" dirty="0" smtClean="0">
                        <a:solidFill>
                          <a:schemeClr val="dk1"/>
                        </a:solidFill>
                        <a:effectLst/>
                        <a:latin typeface="Twinkl Cursive Looped" panose="02000000000000000000" pitchFamily="2" charset="0"/>
                        <a:ea typeface="+mn-ea"/>
                        <a:cs typeface="+mn-cs"/>
                      </a:endParaRPr>
                    </a:p>
                    <a:p>
                      <a:pPr algn="ctr"/>
                      <a:r>
                        <a:rPr lang="en-GB" sz="1600" b="1" dirty="0" smtClean="0">
                          <a:latin typeface="Twinkl Cursive Looped" panose="02000000000000000000" pitchFamily="2" charset="0"/>
                        </a:rPr>
                        <a:t>Computing</a:t>
                      </a:r>
                    </a:p>
                    <a:p>
                      <a:r>
                        <a:rPr lang="en-US" sz="1200" b="1" dirty="0" smtClean="0">
                          <a:latin typeface="Twinkl Cursive Looped" panose="02000000000000000000" pitchFamily="2" charset="0"/>
                        </a:rPr>
                        <a:t>Year</a:t>
                      </a:r>
                      <a:r>
                        <a:rPr lang="en-US" sz="1200" b="1" baseline="0" dirty="0" smtClean="0">
                          <a:latin typeface="Twinkl Cursive Looped" panose="02000000000000000000" pitchFamily="2" charset="0"/>
                        </a:rPr>
                        <a:t> 3- </a:t>
                      </a:r>
                      <a:r>
                        <a:rPr lang="en-US" sz="1200" b="0" i="0" kern="1200" dirty="0" smtClean="0">
                          <a:solidFill>
                            <a:schemeClr val="dk1"/>
                          </a:solidFill>
                          <a:effectLst/>
                          <a:latin typeface="Twinkl Cursive Looped" panose="02000000000000000000" pitchFamily="2" charset="0"/>
                          <a:ea typeface="+mn-ea"/>
                          <a:cs typeface="+mn-cs"/>
                        </a:rPr>
                        <a:t>Differentiate between fact, opinion and belief online.</a:t>
                      </a:r>
                    </a:p>
                    <a:p>
                      <a:r>
                        <a:rPr lang="en-US" sz="1200" b="0" i="0" kern="1200" dirty="0" smtClean="0">
                          <a:solidFill>
                            <a:schemeClr val="dk1"/>
                          </a:solidFill>
                          <a:effectLst/>
                          <a:latin typeface="Twinkl Cursive Looped" panose="02000000000000000000" pitchFamily="2" charset="0"/>
                          <a:ea typeface="+mn-ea"/>
                          <a:cs typeface="+mn-cs"/>
                        </a:rPr>
                        <a:t>Explain how to deal with upsetting online </a:t>
                      </a:r>
                      <a:r>
                        <a:rPr lang="en-US" sz="1200" b="0" i="0" kern="1200" dirty="0" err="1" smtClean="0">
                          <a:solidFill>
                            <a:schemeClr val="dk1"/>
                          </a:solidFill>
                          <a:effectLst/>
                          <a:latin typeface="Twinkl Cursive Looped" panose="02000000000000000000" pitchFamily="2" charset="0"/>
                          <a:ea typeface="+mn-ea"/>
                          <a:cs typeface="+mn-cs"/>
                        </a:rPr>
                        <a:t>content.Recognise</a:t>
                      </a:r>
                      <a:r>
                        <a:rPr lang="en-US" sz="1200" b="0" i="0" kern="1200" dirty="0" smtClean="0">
                          <a:solidFill>
                            <a:schemeClr val="dk1"/>
                          </a:solidFill>
                          <a:effectLst/>
                          <a:latin typeface="Twinkl Cursive Looped" panose="02000000000000000000" pitchFamily="2" charset="0"/>
                          <a:ea typeface="+mn-ea"/>
                          <a:cs typeface="+mn-cs"/>
                        </a:rPr>
                        <a:t> that digital devices communicate with each other to share personal information. Explain what social media platforms are used for.</a:t>
                      </a:r>
                      <a:r>
                        <a:rPr lang="en-US" sz="1200" b="0" i="0" kern="1200" baseline="0" dirty="0" smtClean="0">
                          <a:solidFill>
                            <a:schemeClr val="dk1"/>
                          </a:solidFill>
                          <a:effectLst/>
                          <a:latin typeface="Twinkl Cursive Looped" panose="02000000000000000000" pitchFamily="2" charset="0"/>
                          <a:ea typeface="+mn-ea"/>
                          <a:cs typeface="+mn-cs"/>
                        </a:rPr>
                        <a:t> </a:t>
                      </a:r>
                      <a:r>
                        <a:rPr lang="en-US" sz="1200" b="0" i="0" kern="1200" dirty="0" err="1" smtClean="0">
                          <a:solidFill>
                            <a:schemeClr val="dk1"/>
                          </a:solidFill>
                          <a:effectLst/>
                          <a:latin typeface="Twinkl Cursive Looped" panose="02000000000000000000" pitchFamily="2" charset="0"/>
                          <a:ea typeface="+mn-ea"/>
                          <a:cs typeface="+mn-cs"/>
                        </a:rPr>
                        <a:t>Recognise</a:t>
                      </a:r>
                      <a:r>
                        <a:rPr lang="en-US" sz="1200" b="0" i="0" kern="1200" dirty="0" smtClean="0">
                          <a:solidFill>
                            <a:schemeClr val="dk1"/>
                          </a:solidFill>
                          <a:effectLst/>
                          <a:latin typeface="Twinkl Cursive Looped" panose="02000000000000000000" pitchFamily="2" charset="0"/>
                          <a:ea typeface="+mn-ea"/>
                          <a:cs typeface="+mn-cs"/>
                        </a:rPr>
                        <a:t> why social media platforms are age-restricted.</a:t>
                      </a:r>
                    </a:p>
                    <a:p>
                      <a:endParaRPr lang="en-US" sz="1200" b="0" i="0" kern="1200" dirty="0" smtClean="0">
                        <a:solidFill>
                          <a:schemeClr val="dk1"/>
                        </a:solidFill>
                        <a:effectLst/>
                        <a:latin typeface="Twinkl Cursive Looped" panose="02000000000000000000" pitchFamily="2" charset="0"/>
                        <a:ea typeface="+mn-ea"/>
                        <a:cs typeface="+mn-cs"/>
                      </a:endParaRPr>
                    </a:p>
                    <a:p>
                      <a:pPr algn="l"/>
                      <a:r>
                        <a:rPr lang="en-US" sz="1200" b="1" baseline="0" dirty="0" smtClean="0">
                          <a:latin typeface="Twinkl Cursive Looped" panose="02000000000000000000" pitchFamily="2" charset="0"/>
                          <a:cs typeface="Tahoma" panose="020B0604030504040204" pitchFamily="34" charset="0"/>
                        </a:rPr>
                        <a:t>Year 2-</a:t>
                      </a:r>
                    </a:p>
                    <a:p>
                      <a:r>
                        <a:rPr lang="en-US" sz="1200" b="0" i="0" kern="1200" dirty="0" smtClean="0">
                          <a:solidFill>
                            <a:schemeClr val="dk1"/>
                          </a:solidFill>
                          <a:effectLst/>
                          <a:latin typeface="Twinkl Cursive Looped" panose="02000000000000000000" pitchFamily="2" charset="0"/>
                          <a:ea typeface="+mn-ea"/>
                          <a:cs typeface="+mn-cs"/>
                        </a:rPr>
                        <a:t>Explain what is meant by online information. </a:t>
                      </a:r>
                      <a:r>
                        <a:rPr lang="en-US" sz="1200" b="0" i="0" kern="1200" dirty="0" err="1" smtClean="0">
                          <a:solidFill>
                            <a:schemeClr val="dk1"/>
                          </a:solidFill>
                          <a:effectLst/>
                          <a:latin typeface="Twinkl Cursive Looped" panose="02000000000000000000" pitchFamily="2" charset="0"/>
                          <a:ea typeface="+mn-ea"/>
                          <a:cs typeface="+mn-cs"/>
                        </a:rPr>
                        <a:t>Recognise</a:t>
                      </a:r>
                      <a:r>
                        <a:rPr lang="en-US" sz="1200" b="0" i="0" kern="1200" dirty="0" smtClean="0">
                          <a:solidFill>
                            <a:schemeClr val="dk1"/>
                          </a:solidFill>
                          <a:effectLst/>
                          <a:latin typeface="Twinkl Cursive Looped" panose="02000000000000000000" pitchFamily="2" charset="0"/>
                          <a:ea typeface="+mn-ea"/>
                          <a:cs typeface="+mn-cs"/>
                        </a:rPr>
                        <a:t> what information is safe to be shared </a:t>
                      </a:r>
                      <a:r>
                        <a:rPr lang="en-US" sz="1200" b="0" i="0" kern="1200" err="1" smtClean="0">
                          <a:solidFill>
                            <a:schemeClr val="dk1"/>
                          </a:solidFill>
                          <a:effectLst/>
                          <a:latin typeface="Twinkl Cursive Looped" panose="02000000000000000000" pitchFamily="2" charset="0"/>
                          <a:ea typeface="+mn-ea"/>
                          <a:cs typeface="+mn-cs"/>
                        </a:rPr>
                        <a:t>online</a:t>
                      </a:r>
                      <a:r>
                        <a:rPr lang="en-US" sz="1200" b="0" i="0" kern="1200" smtClean="0">
                          <a:solidFill>
                            <a:schemeClr val="dk1"/>
                          </a:solidFill>
                          <a:effectLst/>
                          <a:latin typeface="Twinkl Cursive Looped" panose="02000000000000000000" pitchFamily="2" charset="0"/>
                          <a:ea typeface="+mn-ea"/>
                          <a:cs typeface="+mn-cs"/>
                        </a:rPr>
                        <a:t>. Explain </a:t>
                      </a:r>
                      <a:r>
                        <a:rPr lang="en-US" sz="1200" b="0" i="0" kern="1200" dirty="0" smtClean="0">
                          <a:solidFill>
                            <a:schemeClr val="dk1"/>
                          </a:solidFill>
                          <a:effectLst/>
                          <a:latin typeface="Twinkl Cursive Looped" panose="02000000000000000000" pitchFamily="2" charset="0"/>
                          <a:ea typeface="+mn-ea"/>
                          <a:cs typeface="+mn-cs"/>
                        </a:rPr>
                        <a:t>why we need passwords and what makes a strong password.</a:t>
                      </a:r>
                      <a:r>
                        <a:rPr lang="en-US" sz="1200" b="0" i="0" kern="1200" baseline="0" dirty="0" smtClean="0">
                          <a:solidFill>
                            <a:schemeClr val="dk1"/>
                          </a:solidFill>
                          <a:effectLst/>
                          <a:latin typeface="Twinkl Cursive Looped" panose="02000000000000000000" pitchFamily="2" charset="0"/>
                          <a:ea typeface="+mn-ea"/>
                          <a:cs typeface="+mn-cs"/>
                        </a:rPr>
                        <a:t> </a:t>
                      </a:r>
                      <a:r>
                        <a:rPr lang="en-US" sz="1200" b="0" i="0" kern="1200" dirty="0" smtClean="0">
                          <a:solidFill>
                            <a:schemeClr val="dk1"/>
                          </a:solidFill>
                          <a:effectLst/>
                          <a:latin typeface="Twinkl Cursive Looped" panose="02000000000000000000" pitchFamily="2" charset="0"/>
                          <a:ea typeface="+mn-ea"/>
                          <a:cs typeface="+mn-cs"/>
                        </a:rPr>
                        <a:t>Understand that they need to ask permission before sharing content online and explain why.</a:t>
                      </a:r>
                      <a:r>
                        <a:rPr lang="en-US" sz="1200" b="0" i="0" kern="1200" baseline="0" dirty="0" smtClean="0">
                          <a:solidFill>
                            <a:schemeClr val="dk1"/>
                          </a:solidFill>
                          <a:effectLst/>
                          <a:latin typeface="Twinkl Cursive Looped" panose="02000000000000000000" pitchFamily="2" charset="0"/>
                          <a:ea typeface="+mn-ea"/>
                          <a:cs typeface="+mn-cs"/>
                        </a:rPr>
                        <a:t> </a:t>
                      </a:r>
                      <a:r>
                        <a:rPr lang="en-US" sz="1200" b="0" i="0" kern="1200" dirty="0" smtClean="0">
                          <a:solidFill>
                            <a:schemeClr val="dk1"/>
                          </a:solidFill>
                          <a:effectLst/>
                          <a:latin typeface="Twinkl Cursive Looped" panose="02000000000000000000" pitchFamily="2" charset="0"/>
                          <a:ea typeface="+mn-ea"/>
                          <a:cs typeface="+mn-cs"/>
                        </a:rPr>
                        <a:t>Understand that they have the right to deny their permission to information about them being shared online.</a:t>
                      </a:r>
                      <a:r>
                        <a:rPr lang="en-US" sz="1200" b="0" i="0" kern="1200" baseline="0" dirty="0" smtClean="0">
                          <a:solidFill>
                            <a:schemeClr val="dk1"/>
                          </a:solidFill>
                          <a:effectLst/>
                          <a:latin typeface="Twinkl Cursive Looped" panose="02000000000000000000" pitchFamily="2" charset="0"/>
                          <a:ea typeface="+mn-ea"/>
                          <a:cs typeface="+mn-cs"/>
                        </a:rPr>
                        <a:t> </a:t>
                      </a:r>
                      <a:r>
                        <a:rPr lang="en-US" sz="1200" b="0" i="0" kern="1200" dirty="0" smtClean="0">
                          <a:solidFill>
                            <a:schemeClr val="dk1"/>
                          </a:solidFill>
                          <a:effectLst/>
                          <a:latin typeface="Twinkl Cursive Looped" panose="02000000000000000000" pitchFamily="2" charset="0"/>
                          <a:ea typeface="+mn-ea"/>
                          <a:cs typeface="+mn-cs"/>
                        </a:rPr>
                        <a:t>Say who they can ask for help with online worries.</a:t>
                      </a:r>
                      <a:r>
                        <a:rPr lang="en-US" sz="1200" b="0" i="0" kern="1200" baseline="0" dirty="0" smtClean="0">
                          <a:solidFill>
                            <a:schemeClr val="dk1"/>
                          </a:solidFill>
                          <a:effectLst/>
                          <a:latin typeface="Twinkl Cursive Looped" panose="02000000000000000000" pitchFamily="2" charset="0"/>
                          <a:ea typeface="+mn-ea"/>
                          <a:cs typeface="+mn-cs"/>
                        </a:rPr>
                        <a:t> </a:t>
                      </a:r>
                      <a:r>
                        <a:rPr lang="en-US" sz="1200" b="0" i="0" kern="1200" dirty="0" smtClean="0">
                          <a:solidFill>
                            <a:schemeClr val="dk1"/>
                          </a:solidFill>
                          <a:effectLst/>
                          <a:latin typeface="Twinkl Cursive Looped" panose="02000000000000000000" pitchFamily="2" charset="0"/>
                          <a:ea typeface="+mn-ea"/>
                          <a:cs typeface="+mn-cs"/>
                        </a:rPr>
                        <a:t>Use some strategies to work out if online information is reliable or not.</a:t>
                      </a:r>
                    </a:p>
                    <a:p>
                      <a:pPr marL="0" indent="0">
                        <a:buFont typeface="Arial" panose="020B0604020202020204" pitchFamily="34" charset="0"/>
                        <a:buNone/>
                      </a:pPr>
                      <a:endParaRPr lang="en-US" sz="1200" b="0" i="0" kern="1200" dirty="0" smtClean="0">
                        <a:solidFill>
                          <a:schemeClr val="dk1"/>
                        </a:solidFill>
                        <a:effectLst/>
                        <a:latin typeface="Twinkl Cursive Looped"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1" dirty="0">
                          <a:latin typeface="Twinkl Cursive Looped" panose="02000000000000000000" pitchFamily="2" charset="0"/>
                        </a:rPr>
                        <a:t>Life </a:t>
                      </a:r>
                      <a:r>
                        <a:rPr lang="en-GB" b="1" dirty="0" smtClean="0">
                          <a:latin typeface="Twinkl Cursive Looped" panose="02000000000000000000" pitchFamily="2" charset="0"/>
                        </a:rPr>
                        <a:t>Skills</a:t>
                      </a:r>
                    </a:p>
                    <a:p>
                      <a:pPr algn="ctr"/>
                      <a:r>
                        <a:rPr lang="en-US" sz="1300" b="0" dirty="0" smtClean="0">
                          <a:latin typeface="Twinkl Cursive Looped" panose="02000000000000000000" pitchFamily="2" charset="0"/>
                        </a:rPr>
                        <a:t>This half</a:t>
                      </a:r>
                      <a:r>
                        <a:rPr lang="en-US" sz="1300" b="0" baseline="0" dirty="0" smtClean="0">
                          <a:latin typeface="Twinkl Cursive Looped" panose="02000000000000000000" pitchFamily="2" charset="0"/>
                        </a:rPr>
                        <a:t> term we will be completing the ‘Oak’s Challenge.’ During this we will explore the 5 different ways of wellbeing. </a:t>
                      </a:r>
                      <a:r>
                        <a:rPr lang="en-US" sz="1300" b="0" kern="1200" baseline="0" dirty="0" smtClean="0">
                          <a:solidFill>
                            <a:schemeClr val="dk1"/>
                          </a:solidFill>
                          <a:effectLst/>
                          <a:latin typeface="Twinkl Cursive Looped" panose="02000000000000000000" pitchFamily="2" charset="0"/>
                          <a:ea typeface="+mn-ea"/>
                          <a:cs typeface="+mn-cs"/>
                        </a:rPr>
                        <a:t>Then, the p</a:t>
                      </a:r>
                      <a:r>
                        <a:rPr lang="en-US" sz="1300" b="0" kern="1200" dirty="0" smtClean="0">
                          <a:solidFill>
                            <a:schemeClr val="dk1"/>
                          </a:solidFill>
                          <a:effectLst/>
                          <a:latin typeface="Twinkl Cursive Looped" panose="02000000000000000000" pitchFamily="2" charset="0"/>
                          <a:ea typeface="+mn-ea"/>
                          <a:cs typeface="+mn-cs"/>
                        </a:rPr>
                        <a:t>upils will have 4 weeks to carry out the challenge and you will reflect on the outcomes in the last PSHE lesson of the term. </a:t>
                      </a:r>
                      <a:endParaRPr lang="en-GB" sz="1300" b="0" dirty="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400" b="1" baseline="0" dirty="0" smtClean="0">
                          <a:latin typeface="Twinkl Cursive Looped" panose="02000000000000000000" pitchFamily="2" charset="0"/>
                        </a:rPr>
                        <a:t>DT </a:t>
                      </a:r>
                    </a:p>
                    <a:p>
                      <a:pPr algn="ctr"/>
                      <a:r>
                        <a:rPr lang="en-US" sz="1400" b="1" baseline="0" dirty="0" smtClean="0">
                          <a:latin typeface="Twinkl Cursive Looped" panose="02000000000000000000" pitchFamily="2" charset="0"/>
                        </a:rPr>
                        <a:t>Cooking and eating seasonally:</a:t>
                      </a:r>
                      <a:endParaRPr lang="en-GB" sz="1400" b="1" baseline="0" dirty="0" smtClean="0">
                        <a:latin typeface="Twinkl Cursive Looped" panose="02000000000000000000" pitchFamily="2" charset="0"/>
                      </a:endParaRPr>
                    </a:p>
                    <a:p>
                      <a:r>
                        <a:rPr lang="en-US" sz="1400" b="0" i="0" kern="1200" dirty="0" smtClean="0">
                          <a:solidFill>
                            <a:schemeClr val="dk1"/>
                          </a:solidFill>
                          <a:effectLst/>
                          <a:latin typeface="Twinkl Cursive Looped" panose="02000000000000000000" pitchFamily="2" charset="0"/>
                          <a:ea typeface="+mn-ea"/>
                          <a:cs typeface="+mn-cs"/>
                        </a:rPr>
                        <a:t>Children will be able to:</a:t>
                      </a:r>
                    </a:p>
                    <a:p>
                      <a:pPr marL="285750" indent="-285750">
                        <a:buFont typeface="Arial" panose="020B0604020202020204" pitchFamily="34" charset="0"/>
                        <a:buChar char="•"/>
                      </a:pPr>
                      <a:r>
                        <a:rPr lang="en-US" sz="1400" b="0" i="0" kern="1200" dirty="0" smtClean="0">
                          <a:solidFill>
                            <a:schemeClr val="dk1"/>
                          </a:solidFill>
                          <a:effectLst/>
                          <a:latin typeface="Twinkl Cursive Looped" panose="02000000000000000000" pitchFamily="2" charset="0"/>
                          <a:ea typeface="+mn-ea"/>
                          <a:cs typeface="+mn-cs"/>
                        </a:rPr>
                        <a:t>Explain that fruits and vegetables grow in different countries based on their climates.</a:t>
                      </a:r>
                    </a:p>
                    <a:p>
                      <a:pPr marL="285750" indent="-285750">
                        <a:buFont typeface="Arial" panose="020B0604020202020204" pitchFamily="34" charset="0"/>
                        <a:buChar char="•"/>
                      </a:pPr>
                      <a:r>
                        <a:rPr lang="en-US" sz="1400" b="0" i="0" kern="1200" dirty="0" smtClean="0">
                          <a:solidFill>
                            <a:schemeClr val="dk1"/>
                          </a:solidFill>
                          <a:effectLst/>
                          <a:latin typeface="Twinkl Cursive Looped" panose="02000000000000000000" pitchFamily="2" charset="0"/>
                          <a:ea typeface="+mn-ea"/>
                          <a:cs typeface="+mn-cs"/>
                        </a:rPr>
                        <a:t>Understand that seasonal fruits and vegetables grow in a given season.</a:t>
                      </a:r>
                    </a:p>
                    <a:p>
                      <a:pPr marL="285750" indent="-285750">
                        <a:buFont typeface="Arial" panose="020B0604020202020204" pitchFamily="34" charset="0"/>
                        <a:buChar char="•"/>
                      </a:pPr>
                      <a:r>
                        <a:rPr lang="en-US" sz="1400" b="0" i="0" kern="1200" dirty="0" smtClean="0">
                          <a:solidFill>
                            <a:schemeClr val="dk1"/>
                          </a:solidFill>
                          <a:effectLst/>
                          <a:latin typeface="Twinkl Cursive Looped" panose="02000000000000000000" pitchFamily="2" charset="0"/>
                          <a:ea typeface="+mn-ea"/>
                          <a:cs typeface="+mn-cs"/>
                        </a:rPr>
                        <a:t>Understand that eating seasonal fruit and vegetables positively affects the environment.</a:t>
                      </a:r>
                    </a:p>
                    <a:p>
                      <a:pPr marL="285750" indent="-285750">
                        <a:buFont typeface="Arial" panose="020B0604020202020204" pitchFamily="34" charset="0"/>
                        <a:buChar char="•"/>
                      </a:pPr>
                      <a:r>
                        <a:rPr lang="en-US" sz="1400" b="0" i="0" kern="1200" dirty="0" smtClean="0">
                          <a:solidFill>
                            <a:schemeClr val="dk1"/>
                          </a:solidFill>
                          <a:effectLst/>
                          <a:latin typeface="Twinkl Cursive Looped" panose="02000000000000000000" pitchFamily="2" charset="0"/>
                          <a:ea typeface="+mn-ea"/>
                          <a:cs typeface="+mn-cs"/>
                        </a:rPr>
                        <a:t>Design a tart recipe using seasonal ingredients.</a:t>
                      </a:r>
                      <a:endParaRPr lang="en-US" sz="1400" b="0" baseline="0" dirty="0" smtClean="0">
                        <a:latin typeface="Twinkl Cursive Looped" panose="02000000000000000000" pitchFamily="2" charset="0"/>
                        <a:cs typeface="Tahoma" panose="020B0604030504040204" pitchFamily="34"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289334"/>
                  </a:ext>
                </a:extLst>
              </a:tr>
              <a:tr h="2130330">
                <a:tc vMerge="1">
                  <a:txBody>
                    <a:bodyPr/>
                    <a:lstStyle/>
                    <a:p>
                      <a:pPr algn="ctr"/>
                      <a:endParaRPr lang="en-GB" baseline="0" dirty="0">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GB" sz="1600" b="1" dirty="0" smtClean="0">
                          <a:latin typeface="Twinkl Cursive Looped" panose="02000000000000000000" pitchFamily="2" charset="0"/>
                        </a:rPr>
                        <a:t>History</a:t>
                      </a:r>
                      <a:r>
                        <a:rPr lang="en-GB" sz="1600" b="1" baseline="0" dirty="0" smtClean="0">
                          <a:latin typeface="Twinkl Cursive Looped" panose="02000000000000000000" pitchFamily="2" charset="0"/>
                        </a:rPr>
                        <a:t> </a:t>
                      </a:r>
                      <a:r>
                        <a:rPr lang="en-GB" sz="1600" b="1" baseline="0" dirty="0" smtClean="0">
                          <a:latin typeface="Twinkl Cursive Looped" panose="02000000000000000000" pitchFamily="2" charset="0"/>
                        </a:rPr>
                        <a:t>– Transport</a:t>
                      </a:r>
                    </a:p>
                    <a:p>
                      <a:pPr algn="ctr"/>
                      <a:r>
                        <a:rPr lang="en-US" sz="1400" b="0" baseline="0" dirty="0" smtClean="0">
                          <a:latin typeface="Twinkl Cursive Looped" panose="02000000000000000000" pitchFamily="2" charset="0"/>
                        </a:rPr>
                        <a:t>In </a:t>
                      </a:r>
                      <a:r>
                        <a:rPr lang="en-US" sz="1400" b="0" baseline="0" dirty="0" smtClean="0">
                          <a:latin typeface="Twinkl Cursive Looped" panose="02000000000000000000" pitchFamily="2" charset="0"/>
                        </a:rPr>
                        <a:t>this unit the </a:t>
                      </a:r>
                      <a:r>
                        <a:rPr lang="en-US" sz="1400" b="0" baseline="0" dirty="0" smtClean="0">
                          <a:latin typeface="Twinkl Cursive Looped" panose="02000000000000000000" pitchFamily="2" charset="0"/>
                        </a:rPr>
                        <a:t>children we exploring a range of different transport and understanding their purpose. We will be learning about two famous individuals; George Stephenson and Henry Ford and mapping out their achievements on a timeline. We will be visiting the Forest of Dean Railway and writing a newspaper report about the impact of the Steam trains both locally and nationally. We will also study cars and how they have developed and changed. At the end of this unit you will be invited to come and view our predictions upon the transport of the future.</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GB" dirty="0">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7741383"/>
                  </a:ext>
                </a:extLst>
              </a:tr>
              <a:tr h="1966128">
                <a:tc>
                  <a:txBody>
                    <a:bodyPr/>
                    <a:lstStyle/>
                    <a:p>
                      <a:pPr algn="ctr"/>
                      <a:r>
                        <a:rPr lang="en-GB" b="1" dirty="0">
                          <a:latin typeface="Twinkl Cursive Looped" panose="02000000000000000000" pitchFamily="2" charset="0"/>
                        </a:rPr>
                        <a:t>RE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Twinkl Cursive Looped" panose="02000000000000000000" pitchFamily="2" charset="0"/>
                          <a:ea typeface="+mn-ea"/>
                          <a:cs typeface="+mn-cs"/>
                        </a:rPr>
                        <a:t>We will </a:t>
                      </a:r>
                      <a:r>
                        <a:rPr lang="en-GB" sz="1400" b="0" kern="1200" dirty="0" smtClean="0">
                          <a:solidFill>
                            <a:schemeClr val="dk1"/>
                          </a:solidFill>
                          <a:effectLst/>
                          <a:latin typeface="Twinkl Cursive Looped" panose="02000000000000000000" pitchFamily="2" charset="0"/>
                          <a:ea typeface="+mn-ea"/>
                          <a:cs typeface="+mn-cs"/>
                        </a:rPr>
                        <a:t>be</a:t>
                      </a:r>
                      <a:r>
                        <a:rPr lang="en-GB" sz="1400" b="0" kern="1200" baseline="0" dirty="0" smtClean="0">
                          <a:solidFill>
                            <a:schemeClr val="dk1"/>
                          </a:solidFill>
                          <a:effectLst/>
                          <a:latin typeface="Twinkl Cursive Looped" panose="02000000000000000000" pitchFamily="2" charset="0"/>
                          <a:ea typeface="+mn-ea"/>
                          <a:cs typeface="+mn-cs"/>
                        </a:rPr>
                        <a:t> exploring the following questions: </a:t>
                      </a:r>
                      <a:r>
                        <a:rPr lang="en-GB" sz="1400" b="0" kern="1200" dirty="0" smtClean="0">
                          <a:solidFill>
                            <a:schemeClr val="dk1"/>
                          </a:solidFill>
                          <a:effectLst/>
                          <a:latin typeface="Twinkl Cursive Looped" panose="02000000000000000000" pitchFamily="2" charset="0"/>
                          <a:ea typeface="+mn-ea"/>
                          <a:cs typeface="+mn-cs"/>
                        </a:rPr>
                        <a:t>What do people believe about God? What is it like for someone to follow God?</a:t>
                      </a:r>
                      <a:r>
                        <a:rPr lang="en-GB" sz="1800" b="0" kern="1200" dirty="0" smtClean="0">
                          <a:solidFill>
                            <a:schemeClr val="dk1"/>
                          </a:solidFill>
                          <a:effectLst/>
                          <a:latin typeface="Twinkl Cursive Looped" panose="02000000000000000000" pitchFamily="2" charset="0"/>
                          <a:ea typeface="+mn-ea"/>
                          <a:cs typeface="+mn-cs"/>
                        </a:rPr>
                        <a:t> </a:t>
                      </a:r>
                    </a:p>
                    <a:p>
                      <a:pPr algn="ctr"/>
                      <a:endParaRPr lang="en-GB" sz="1400" b="0" dirty="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latin typeface="Twinkl Cursive Looped" panose="02000000000000000000" pitchFamily="2" charset="0"/>
                        </a:rPr>
                        <a:t>Music</a:t>
                      </a:r>
                    </a:p>
                    <a:p>
                      <a:pPr algn="ctr"/>
                      <a:r>
                        <a:rPr lang="en-US" sz="1600" b="1" dirty="0" smtClean="0">
                          <a:latin typeface="Twinkl Cursive Looped" panose="02000000000000000000" pitchFamily="2" charset="0"/>
                        </a:rPr>
                        <a:t>Ballads:</a:t>
                      </a:r>
                    </a:p>
                    <a:p>
                      <a:pPr algn="ctr"/>
                      <a:r>
                        <a:rPr lang="en-US" sz="1400" b="0" dirty="0" smtClean="0">
                          <a:latin typeface="Twinkl Cursive Looped" panose="02000000000000000000" pitchFamily="2" charset="0"/>
                        </a:rPr>
                        <a:t>Identify the key features of a ballad. Perform a ballad using actions. Sing in time and in tune with a song and incorporate actions. Retell a summary of an animation’s story. Write a verse with rhyming words which tell part of a story. Perform their lyrics fluently and with actions.</a:t>
                      </a:r>
                      <a:endParaRPr lang="en-US" sz="1400" b="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1" dirty="0" smtClean="0">
                          <a:latin typeface="Twinkl Cursive Looped" panose="02000000000000000000" pitchFamily="2" charset="0"/>
                        </a:rPr>
                        <a:t>PE</a:t>
                      </a:r>
                    </a:p>
                    <a:p>
                      <a:pPr algn="ctr"/>
                      <a:r>
                        <a:rPr lang="en-US" sz="1200" b="0" i="0" kern="1200" dirty="0" smtClean="0">
                          <a:solidFill>
                            <a:schemeClr val="dk1"/>
                          </a:solidFill>
                          <a:effectLst/>
                          <a:latin typeface="Twinkl Cursive Looped" panose="02000000000000000000" pitchFamily="2" charset="0"/>
                          <a:ea typeface="+mn-ea"/>
                          <a:cs typeface="+mn-cs"/>
                        </a:rPr>
                        <a:t>In this unit pupils will develop the fundamental skills of balancing, running, jumping, hopping and skipping. Pupils will develop their ability to change direction with balance and control. They will be given the opportunity to explore how the body moves at different speeds as well as how to speed up and slow down.</a:t>
                      </a:r>
                      <a:r>
                        <a:rPr lang="en-US" sz="1200" b="0" i="0" kern="1200" baseline="0" dirty="0" smtClean="0">
                          <a:solidFill>
                            <a:schemeClr val="dk1"/>
                          </a:solidFill>
                          <a:effectLst/>
                          <a:latin typeface="Twinkl Cursive Looped" panose="02000000000000000000" pitchFamily="2" charset="0"/>
                          <a:ea typeface="+mn-ea"/>
                          <a:cs typeface="+mn-cs"/>
                        </a:rPr>
                        <a:t> </a:t>
                      </a:r>
                      <a:r>
                        <a:rPr lang="en-US" sz="1200" b="0" i="0" kern="1200" dirty="0" smtClean="0">
                          <a:solidFill>
                            <a:schemeClr val="dk1"/>
                          </a:solidFill>
                          <a:effectLst/>
                          <a:latin typeface="Twinkl Cursive Looped" panose="02000000000000000000" pitchFamily="2" charset="0"/>
                          <a:ea typeface="+mn-ea"/>
                          <a:cs typeface="+mn-cs"/>
                        </a:rPr>
                        <a:t>Beech</a:t>
                      </a:r>
                      <a:r>
                        <a:rPr lang="en-US" sz="1200" b="0" i="0" kern="1200" baseline="0" dirty="0" smtClean="0">
                          <a:solidFill>
                            <a:schemeClr val="dk1"/>
                          </a:solidFill>
                          <a:effectLst/>
                          <a:latin typeface="Twinkl Cursive Looped" panose="02000000000000000000" pitchFamily="2" charset="0"/>
                          <a:ea typeface="+mn-ea"/>
                          <a:cs typeface="+mn-cs"/>
                        </a:rPr>
                        <a:t> Class, </a:t>
                      </a:r>
                      <a:r>
                        <a:rPr lang="en-US" sz="1200" b="0" i="0" kern="1200" dirty="0" smtClean="0">
                          <a:solidFill>
                            <a:schemeClr val="dk1"/>
                          </a:solidFill>
                          <a:effectLst/>
                          <a:latin typeface="Twinkl Cursive Looped" panose="02000000000000000000" pitchFamily="2" charset="0"/>
                          <a:ea typeface="+mn-ea"/>
                          <a:cs typeface="+mn-cs"/>
                        </a:rPr>
                        <a:t>will be given the opportunity to work on their own and with others, taking turns and sharing ideas.</a:t>
                      </a:r>
                      <a:r>
                        <a:rPr lang="en-GB" b="0" dirty="0">
                          <a:latin typeface="Twinkl Cursive Looped" panose="02000000000000000000" pitchFamily="2" charset="0"/>
                        </a:rPr>
                        <a:t/>
                      </a:r>
                      <a:br>
                        <a:rPr lang="en-GB" b="0" dirty="0">
                          <a:latin typeface="Twinkl Cursive Looped" panose="02000000000000000000" pitchFamily="2" charset="0"/>
                        </a:rPr>
                      </a:br>
                      <a:endParaRPr lang="en-US" sz="500" b="0" dirty="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0484928"/>
                  </a:ext>
                </a:extLst>
              </a:tr>
            </a:tbl>
          </a:graphicData>
        </a:graphic>
      </p:graphicFrame>
      <p:pic>
        <p:nvPicPr>
          <p:cNvPr id="2" name="Picture 1" descr="File:George Stephenson - Project Gutenberg etext 13103.jpg - Wikipedia"/>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4093" y="4502865"/>
            <a:ext cx="448889" cy="563781"/>
          </a:xfrm>
          <a:prstGeom prst="rect">
            <a:avLst/>
          </a:prstGeom>
        </p:spPr>
      </p:pic>
      <p:pic>
        <p:nvPicPr>
          <p:cNvPr id="7" name="Picture 6"/>
          <p:cNvPicPr>
            <a:picLocks noChangeAspect="1"/>
          </p:cNvPicPr>
          <p:nvPr/>
        </p:nvPicPr>
        <p:blipFill>
          <a:blip r:embed="rId3"/>
          <a:stretch>
            <a:fillRect/>
          </a:stretch>
        </p:blipFill>
        <p:spPr>
          <a:xfrm>
            <a:off x="1193204" y="6234545"/>
            <a:ext cx="929877" cy="796966"/>
          </a:xfrm>
          <a:prstGeom prst="rect">
            <a:avLst/>
          </a:prstGeom>
        </p:spPr>
      </p:pic>
      <p:pic>
        <p:nvPicPr>
          <p:cNvPr id="6" name="Picture 5" descr="Henry Ford, el hombre que transformó el mundo (I)"/>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73075" y="4502865"/>
            <a:ext cx="1120023" cy="588767"/>
          </a:xfrm>
          <a:prstGeom prst="rect">
            <a:avLst/>
          </a:prstGeom>
        </p:spPr>
      </p:pic>
      <p:pic>
        <p:nvPicPr>
          <p:cNvPr id="8" name="Picture 7" descr="E-Safety: A free poster for your classroom / computer room – EDTECH 4 ..."/>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84901" y="2626769"/>
            <a:ext cx="987388" cy="521121"/>
          </a:xfrm>
          <a:prstGeom prst="rect">
            <a:avLst/>
          </a:prstGeom>
        </p:spPr>
      </p:pic>
    </p:spTree>
    <p:extLst>
      <p:ext uri="{BB962C8B-B14F-4D97-AF65-F5344CB8AC3E}">
        <p14:creationId xmlns:p14="http://schemas.microsoft.com/office/powerpoint/2010/main" val="3396493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2529</TotalTime>
  <Words>946</Words>
  <Application>Microsoft Office PowerPoint</Application>
  <PresentationFormat>Widescreen</PresentationFormat>
  <Paragraphs>74</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Affectionately Yours</vt:lpstr>
      <vt:lpstr>Arial</vt:lpstr>
      <vt:lpstr>Calibri</vt:lpstr>
      <vt:lpstr>Calibri Light</vt:lpstr>
      <vt:lpstr>Tahoma</vt:lpstr>
      <vt:lpstr>Twinkl</vt:lpstr>
      <vt:lpstr>Twinkl Cursive Looped</vt:lpstr>
      <vt:lpstr>Office Theme</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Peart</dc:creator>
  <cp:lastModifiedBy>teacher</cp:lastModifiedBy>
  <cp:revision>88</cp:revision>
  <dcterms:created xsi:type="dcterms:W3CDTF">2023-01-04T18:26:24Z</dcterms:created>
  <dcterms:modified xsi:type="dcterms:W3CDTF">2024-08-14T19:39:00Z</dcterms:modified>
</cp:coreProperties>
</file>