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C0AF8F-829F-27EF-64FC-23AE885B5A02}" v="510" dt="2024-10-30T14:10:11.2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5/10/relationships/revisionInfo" Target="revisionInfo.xml"/><Relationship Id="rId4" Type="http://schemas.openxmlformats.org/officeDocument/2006/relationships/presProps" Target="presProp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lly Hek" userId="S::m.hek@ellwood.gloucs.sch.uk::096745d3-9dcf-4f91-97e7-a6ddcaf915b7" providerId="AD" clId="Web-{1F5A0334-3A8C-6047-6FCA-65F01272E4FC}"/>
    <pc:docChg chg="modSld">
      <pc:chgData name="Molly Hek" userId="S::m.hek@ellwood.gloucs.sch.uk::096745d3-9dcf-4f91-97e7-a6ddcaf915b7" providerId="AD" clId="Web-{1F5A0334-3A8C-6047-6FCA-65F01272E4FC}" dt="2024-08-07T14:31:26.835" v="69" actId="20577"/>
      <pc:docMkLst>
        <pc:docMk/>
      </pc:docMkLst>
      <pc:sldChg chg="modSp">
        <pc:chgData name="Molly Hek" userId="S::m.hek@ellwood.gloucs.sch.uk::096745d3-9dcf-4f91-97e7-a6ddcaf915b7" providerId="AD" clId="Web-{1F5A0334-3A8C-6047-6FCA-65F01272E4FC}" dt="2024-08-07T14:31:26.835" v="69" actId="20577"/>
        <pc:sldMkLst>
          <pc:docMk/>
          <pc:sldMk cId="1314204389" sldId="269"/>
        </pc:sldMkLst>
        <pc:spChg chg="mod">
          <ac:chgData name="Molly Hek" userId="S::m.hek@ellwood.gloucs.sch.uk::096745d3-9dcf-4f91-97e7-a6ddcaf915b7" providerId="AD" clId="Web-{1F5A0334-3A8C-6047-6FCA-65F01272E4FC}" dt="2024-08-07T14:31:26.835" v="69" actId="20577"/>
          <ac:spMkLst>
            <pc:docMk/>
            <pc:sldMk cId="1314204389" sldId="269"/>
            <ac:spMk id="11" creationId="{00000000-0000-0000-0000-000000000000}"/>
          </ac:spMkLst>
        </pc:spChg>
      </pc:sldChg>
    </pc:docChg>
  </pc:docChgLst>
  <pc:docChgLst>
    <pc:chgData name="Molly Hek" userId="S::m.hek@ellwood.gloucs.sch.uk::096745d3-9dcf-4f91-97e7-a6ddcaf915b7" providerId="AD" clId="Web-{56C0AF8F-829F-27EF-64FC-23AE885B5A02}"/>
    <pc:docChg chg="modSld">
      <pc:chgData name="Molly Hek" userId="S::m.hek@ellwood.gloucs.sch.uk::096745d3-9dcf-4f91-97e7-a6ddcaf915b7" providerId="AD" clId="Web-{56C0AF8F-829F-27EF-64FC-23AE885B5A02}" dt="2024-10-30T14:10:11.220" v="498" actId="1076"/>
      <pc:docMkLst>
        <pc:docMk/>
      </pc:docMkLst>
      <pc:sldChg chg="modSp">
        <pc:chgData name="Molly Hek" userId="S::m.hek@ellwood.gloucs.sch.uk::096745d3-9dcf-4f91-97e7-a6ddcaf915b7" providerId="AD" clId="Web-{56C0AF8F-829F-27EF-64FC-23AE885B5A02}" dt="2024-10-30T14:10:11.220" v="498" actId="1076"/>
        <pc:sldMkLst>
          <pc:docMk/>
          <pc:sldMk cId="1314204389" sldId="269"/>
        </pc:sldMkLst>
        <pc:spChg chg="mod">
          <ac:chgData name="Molly Hek" userId="S::m.hek@ellwood.gloucs.sch.uk::096745d3-9dcf-4f91-97e7-a6ddcaf915b7" providerId="AD" clId="Web-{56C0AF8F-829F-27EF-64FC-23AE885B5A02}" dt="2024-10-30T14:10:07.486" v="496" actId="1076"/>
          <ac:spMkLst>
            <pc:docMk/>
            <pc:sldMk cId="1314204389" sldId="269"/>
            <ac:spMk id="10" creationId="{00000000-0000-0000-0000-000000000000}"/>
          </ac:spMkLst>
        </pc:spChg>
        <pc:spChg chg="mod">
          <ac:chgData name="Molly Hek" userId="S::m.hek@ellwood.gloucs.sch.uk::096745d3-9dcf-4f91-97e7-a6ddcaf915b7" providerId="AD" clId="Web-{56C0AF8F-829F-27EF-64FC-23AE885B5A02}" dt="2024-10-30T14:10:11.220" v="498" actId="1076"/>
          <ac:spMkLst>
            <pc:docMk/>
            <pc:sldMk cId="1314204389" sldId="269"/>
            <ac:spMk id="11" creationId="{00000000-0000-0000-0000-000000000000}"/>
          </ac:spMkLst>
        </pc:spChg>
        <pc:graphicFrameChg chg="mod modGraphic">
          <ac:chgData name="Molly Hek" userId="S::m.hek@ellwood.gloucs.sch.uk::096745d3-9dcf-4f91-97e7-a6ddcaf915b7" providerId="AD" clId="Web-{56C0AF8F-829F-27EF-64FC-23AE885B5A02}" dt="2024-10-30T14:10:04.330" v="494"/>
          <ac:graphicFrameMkLst>
            <pc:docMk/>
            <pc:sldMk cId="1314204389" sldId="269"/>
            <ac:graphicFrameMk id="4" creationId="{00000000-0000-0000-0000-000000000000}"/>
          </ac:graphicFrameMkLst>
        </pc:graphicFrameChg>
        <pc:picChg chg="mod">
          <ac:chgData name="Molly Hek" userId="S::m.hek@ellwood.gloucs.sch.uk::096745d3-9dcf-4f91-97e7-a6ddcaf915b7" providerId="AD" clId="Web-{56C0AF8F-829F-27EF-64FC-23AE885B5A02}" dt="2024-10-30T14:07:04.011" v="12" actId="1076"/>
          <ac:picMkLst>
            <pc:docMk/>
            <pc:sldMk cId="1314204389" sldId="269"/>
            <ac:picMk id="2" creationId="{E11EBBF9-9468-13EA-900C-C681CAB9FF31}"/>
          </ac:picMkLst>
        </pc:picChg>
        <pc:picChg chg="mod">
          <ac:chgData name="Molly Hek" userId="S::m.hek@ellwood.gloucs.sch.uk::096745d3-9dcf-4f91-97e7-a6ddcaf915b7" providerId="AD" clId="Web-{56C0AF8F-829F-27EF-64FC-23AE885B5A02}" dt="2024-10-30T14:10:05.642" v="495" actId="1076"/>
          <ac:picMkLst>
            <pc:docMk/>
            <pc:sldMk cId="1314204389" sldId="269"/>
            <ac:picMk id="5" creationId="{AB0F3588-E8A7-F808-83F4-CB3AF7199296}"/>
          </ac:picMkLst>
        </pc:picChg>
        <pc:picChg chg="mod">
          <ac:chgData name="Molly Hek" userId="S::m.hek@ellwood.gloucs.sch.uk::096745d3-9dcf-4f91-97e7-a6ddcaf915b7" providerId="AD" clId="Web-{56C0AF8F-829F-27EF-64FC-23AE885B5A02}" dt="2024-10-30T14:07:09.058" v="15" actId="14100"/>
          <ac:picMkLst>
            <pc:docMk/>
            <pc:sldMk cId="1314204389" sldId="269"/>
            <ac:picMk id="18" creationId="{92A19608-1A84-026F-0C87-056456BFB0CA}"/>
          </ac:picMkLst>
        </pc:picChg>
      </pc:sldChg>
      <pc:sldChg chg="modSp">
        <pc:chgData name="Molly Hek" userId="S::m.hek@ellwood.gloucs.sch.uk::096745d3-9dcf-4f91-97e7-a6ddcaf915b7" providerId="AD" clId="Web-{56C0AF8F-829F-27EF-64FC-23AE885B5A02}" dt="2024-10-30T14:09:42.985" v="486"/>
        <pc:sldMkLst>
          <pc:docMk/>
          <pc:sldMk cId="3396493290" sldId="270"/>
        </pc:sldMkLst>
        <pc:graphicFrameChg chg="mod modGraphic">
          <ac:chgData name="Molly Hek" userId="S::m.hek@ellwood.gloucs.sch.uk::096745d3-9dcf-4f91-97e7-a6ddcaf915b7" providerId="AD" clId="Web-{56C0AF8F-829F-27EF-64FC-23AE885B5A02}" dt="2024-10-30T14:09:42.985" v="486"/>
          <ac:graphicFrameMkLst>
            <pc:docMk/>
            <pc:sldMk cId="3396493290" sldId="270"/>
            <ac:graphicFrameMk id="5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D8A-C1A4-4EC1-827A-8F5A6C2C5D27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E41A-2EBF-4553-8F9E-C44CA2FBD4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932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D8A-C1A4-4EC1-827A-8F5A6C2C5D27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E41A-2EBF-4553-8F9E-C44CA2FBD4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68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D8A-C1A4-4EC1-827A-8F5A6C2C5D27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E41A-2EBF-4553-8F9E-C44CA2FBD4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01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D8A-C1A4-4EC1-827A-8F5A6C2C5D27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E41A-2EBF-4553-8F9E-C44CA2FBD4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89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D8A-C1A4-4EC1-827A-8F5A6C2C5D27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E41A-2EBF-4553-8F9E-C44CA2FBD4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296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D8A-C1A4-4EC1-827A-8F5A6C2C5D27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E41A-2EBF-4553-8F9E-C44CA2FBD4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0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D8A-C1A4-4EC1-827A-8F5A6C2C5D27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E41A-2EBF-4553-8F9E-C44CA2FBD4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64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D8A-C1A4-4EC1-827A-8F5A6C2C5D27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E41A-2EBF-4553-8F9E-C44CA2FBD4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688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D8A-C1A4-4EC1-827A-8F5A6C2C5D27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E41A-2EBF-4553-8F9E-C44CA2FBD4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38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D8A-C1A4-4EC1-827A-8F5A6C2C5D27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E41A-2EBF-4553-8F9E-C44CA2FBD4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63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D8A-C1A4-4EC1-827A-8F5A6C2C5D27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E41A-2EBF-4553-8F9E-C44CA2FBD4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058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9FD8A-C1A4-4EC1-827A-8F5A6C2C5D27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EE41A-2EBF-4553-8F9E-C44CA2FBD4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49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76454"/>
              </p:ext>
            </p:extLst>
          </p:nvPr>
        </p:nvGraphicFramePr>
        <p:xfrm>
          <a:off x="0" y="0"/>
          <a:ext cx="11962674" cy="673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7558">
                  <a:extLst>
                    <a:ext uri="{9D8B030D-6E8A-4147-A177-3AD203B41FA5}">
                      <a16:colId xmlns:a16="http://schemas.microsoft.com/office/drawing/2014/main" val="3415927914"/>
                    </a:ext>
                  </a:extLst>
                </a:gridCol>
                <a:gridCol w="3987558">
                  <a:extLst>
                    <a:ext uri="{9D8B030D-6E8A-4147-A177-3AD203B41FA5}">
                      <a16:colId xmlns:a16="http://schemas.microsoft.com/office/drawing/2014/main" val="866025465"/>
                    </a:ext>
                  </a:extLst>
                </a:gridCol>
                <a:gridCol w="3987558">
                  <a:extLst>
                    <a:ext uri="{9D8B030D-6E8A-4147-A177-3AD203B41FA5}">
                      <a16:colId xmlns:a16="http://schemas.microsoft.com/office/drawing/2014/main" val="2975391216"/>
                    </a:ext>
                  </a:extLst>
                </a:gridCol>
              </a:tblGrid>
              <a:tr h="787897">
                <a:tc gridSpan="3"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Ellwood Community Primary School</a:t>
                      </a:r>
                      <a:r>
                        <a:rPr lang="en-GB" sz="2400" b="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 – Core Subject Overview</a:t>
                      </a:r>
                    </a:p>
                    <a:p>
                      <a:pPr algn="ctr"/>
                      <a:r>
                        <a:rPr lang="en-GB" sz="24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Y</a:t>
                      </a:r>
                      <a:r>
                        <a:rPr lang="en-GB" sz="2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ear 3 </a:t>
                      </a:r>
                      <a:r>
                        <a:rPr lang="en-GB" sz="24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– </a:t>
                      </a:r>
                      <a:r>
                        <a:rPr lang="en-GB" sz="2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Summer Term 2</a:t>
                      </a:r>
                      <a:endParaRPr lang="en-GB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ffectionately Your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517563"/>
                  </a:ext>
                </a:extLst>
              </a:tr>
              <a:tr h="35017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winkl" panose="02000000000000000000" pitchFamily="2" charset="0"/>
                        </a:rPr>
                        <a:t>English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winkl" panose="02000000000000000000" pitchFamily="2" charset="0"/>
                        </a:rPr>
                        <a:t>Maths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winkl" panose="02000000000000000000" pitchFamily="2" charset="0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289334"/>
                  </a:ext>
                </a:extLst>
              </a:tr>
              <a:tr h="5515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Affectionately Yours" pitchFamily="2" charset="0"/>
                        </a:rPr>
                        <a:t>Kensuke’s Kingdom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latin typeface="Affectionately Yours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latin typeface="Affectionately Yours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latin typeface="Affectionately Yours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latin typeface="Affectionately Yours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latin typeface="Affectionately Yours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>
                        <a:latin typeface="Affectionately Yours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baseline="0" dirty="0">
                        <a:latin typeface="Affectionately Yours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baseline="0" dirty="0" smtClean="0">
                        <a:latin typeface="Twink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baseline="0" dirty="0" smtClean="0">
                        <a:latin typeface="Twink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baseline="0" dirty="0" smtClean="0">
                        <a:latin typeface="Twink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baseline="0" dirty="0" smtClean="0">
                        <a:latin typeface="Twink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baseline="0" dirty="0" smtClean="0">
                        <a:latin typeface="Twink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baseline="0" dirty="0" smtClean="0">
                        <a:latin typeface="Twink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latin typeface="Twinkl"/>
                        </a:rPr>
                        <a:t>During Summer Term Two, we will be continuing with our story Kensuke’s Kingdom. We will be writing about the main character’s (Michael) thoughts and feelings.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baseline="0" dirty="0" smtClean="0">
                        <a:latin typeface="Twink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baseline="0" dirty="0" smtClean="0">
                          <a:latin typeface="Twinkl"/>
                        </a:rPr>
                        <a:t>We will be revising the use of apostrophes.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baseline="0" dirty="0" smtClean="0">
                          <a:latin typeface="Twinkl"/>
                        </a:rPr>
                        <a:t>Planning a story and writing a story.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b="0" baseline="0" dirty="0" smtClean="0">
                        <a:latin typeface="Twink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baseline="0" dirty="0" smtClean="0">
                          <a:latin typeface="Twinkl"/>
                        </a:rPr>
                        <a:t>We will hold our own debate with answers for and against going on a trip around the world.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baseline="0" dirty="0" smtClean="0">
                          <a:latin typeface="Twinkl"/>
                        </a:rPr>
                        <a:t/>
                      </a:r>
                      <a:br>
                        <a:rPr lang="en-US" sz="1200" b="0" baseline="0" dirty="0" smtClean="0">
                          <a:latin typeface="Twinkl"/>
                        </a:rPr>
                      </a:br>
                      <a:r>
                        <a:rPr lang="en-US" sz="1200" b="0" baseline="0" dirty="0" smtClean="0">
                          <a:latin typeface="Twinkl"/>
                        </a:rPr>
                        <a:t>We will write a newspaper article and publish this alongside our stories for you all to read and share.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effectLst/>
                          <a:latin typeface="Affectionately Yours" pitchFamily="2" charset="0"/>
                          <a:ea typeface="+mn-ea"/>
                          <a:cs typeface="+mn-cs"/>
                        </a:rPr>
                        <a:t>Time</a:t>
                      </a:r>
                    </a:p>
                    <a:p>
                      <a:pPr algn="ctr" fontAlgn="t"/>
                      <a:endParaRPr lang="en-US" sz="2000" kern="1200" baseline="0" dirty="0" smtClean="0">
                        <a:solidFill>
                          <a:schemeClr val="dk1"/>
                        </a:solidFill>
                        <a:effectLst/>
                        <a:latin typeface="Affectionately Yours" pitchFamily="2" charset="0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winkl" panose="02000000000000000000" pitchFamily="2" charset="0"/>
                          <a:ea typeface="+mn-ea"/>
                          <a:cs typeface="+mn-cs"/>
                        </a:rPr>
                        <a:t>Time is our main unit for this half term. In Year Three, the children develop their knowledge of time by learning about Roman numerals to 12, tell the time to 5 minutes and a minute. They will also learn in more details about minutes and seconds. </a:t>
                      </a:r>
                      <a:endParaRPr lang="en-US" sz="1200" kern="1200" baseline="0" dirty="0" smtClean="0">
                        <a:solidFill>
                          <a:schemeClr val="dk1"/>
                        </a:solidFill>
                        <a:effectLst/>
                        <a:latin typeface="Affectionately Yours" pitchFamily="2" charset="0"/>
                        <a:ea typeface="+mn-ea"/>
                        <a:cs typeface="+mn-cs"/>
                      </a:endParaRPr>
                    </a:p>
                    <a:p>
                      <a:pPr algn="l" fontAlgn="t"/>
                      <a:endParaRPr lang="en-US" sz="2000" kern="1200" baseline="0" dirty="0" smtClean="0">
                        <a:solidFill>
                          <a:schemeClr val="dk1"/>
                        </a:solidFill>
                        <a:effectLst/>
                        <a:latin typeface="Affectionately Yours" pitchFamily="2" charset="0"/>
                        <a:ea typeface="+mn-ea"/>
                        <a:cs typeface="+mn-cs"/>
                      </a:endParaRPr>
                    </a:p>
                    <a:p>
                      <a:pPr algn="l" fontAlgn="t"/>
                      <a:endParaRPr lang="en-US" sz="2000" kern="1200" baseline="0" dirty="0" smtClean="0">
                        <a:solidFill>
                          <a:schemeClr val="dk1"/>
                        </a:solidFill>
                        <a:effectLst/>
                        <a:latin typeface="Affectionately Your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kern="1200" baseline="0" dirty="0" smtClean="0">
                        <a:solidFill>
                          <a:schemeClr val="dk1"/>
                        </a:solidFill>
                        <a:effectLst/>
                        <a:latin typeface="Affectionately Your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Affectionately Yours" pitchFamily="2" charset="0"/>
                          <a:ea typeface="+mn-ea"/>
                          <a:cs typeface="+mn-cs"/>
                        </a:rPr>
                        <a:t>Statistics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winkl" panose="02000000000000000000" pitchFamily="2" charset="0"/>
                          <a:ea typeface="+mn-ea"/>
                          <a:cs typeface="+mn-cs"/>
                        </a:rPr>
                        <a:t>In our topic of Statistics the children will learn to interpret a range of charts including bar and pictograms. By the end of this unit the children will be able to create their own pictograms and questions for their peers.</a:t>
                      </a:r>
                      <a:endParaRPr lang="en-US" sz="2000" kern="1200" baseline="0" dirty="0" smtClean="0">
                        <a:solidFill>
                          <a:schemeClr val="dk1"/>
                        </a:solidFill>
                        <a:effectLst/>
                        <a:latin typeface="Affectionately Yours" pitchFamily="2" charset="0"/>
                        <a:ea typeface="+mn-ea"/>
                        <a:cs typeface="+mn-cs"/>
                      </a:endParaRPr>
                    </a:p>
                    <a:p>
                      <a:pPr algn="l" fontAlgn="t"/>
                      <a:endParaRPr lang="en-US" sz="2000" kern="1200" baseline="0" dirty="0">
                        <a:solidFill>
                          <a:schemeClr val="dk1"/>
                        </a:solidFill>
                        <a:effectLst/>
                        <a:latin typeface="Affectionately Yours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2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Affectionately Yours" pitchFamily="2" charset="0"/>
                          <a:ea typeface="+mn-ea"/>
                          <a:cs typeface="+mn-cs"/>
                        </a:rPr>
                        <a:t>Rocks</a:t>
                      </a:r>
                    </a:p>
                    <a:p>
                      <a:pPr algn="ctr" fontAlgn="base"/>
                      <a:endParaRPr lang="en-US" sz="2800" b="0" i="0" kern="1200" baseline="0" dirty="0" smtClean="0">
                        <a:solidFill>
                          <a:schemeClr val="dk1"/>
                        </a:solidFill>
                        <a:effectLst/>
                        <a:latin typeface="Affectionately Yours" pitchFamily="2" charset="0"/>
                        <a:ea typeface="+mn-ea"/>
                        <a:cs typeface="+mn-cs"/>
                      </a:endParaRPr>
                    </a:p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winkl" panose="02000000000000000000" pitchFamily="2" charset="0"/>
                          <a:ea typeface="+mn-ea"/>
                          <a:cs typeface="+mn-cs"/>
                        </a:rPr>
                        <a:t>By the end of this unit this children will be able to: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winkl" panose="02000000000000000000" pitchFamily="2" charset="0"/>
                          <a:ea typeface="+mn-ea"/>
                          <a:cs typeface="+mn-cs"/>
                        </a:rPr>
                        <a:t>compare and group different types of rocks based on their appearance and simple physical properties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winkl" panose="02000000000000000000" pitchFamily="2" charset="0"/>
                          <a:ea typeface="+mn-ea"/>
                          <a:cs typeface="+mn-cs"/>
                        </a:rPr>
                        <a:t> explore how rocks change over time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winkl" panose="02000000000000000000" pitchFamily="2" charset="0"/>
                          <a:ea typeface="+mn-ea"/>
                          <a:cs typeface="+mn-cs"/>
                        </a:rPr>
                        <a:t>describe, in simple terms, how fossils are formed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winkl" panose="02000000000000000000" pitchFamily="2" charset="0"/>
                          <a:ea typeface="+mn-ea"/>
                          <a:cs typeface="+mn-cs"/>
                        </a:rPr>
                        <a:t>recognise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winkl" panose="02000000000000000000" pitchFamily="2" charset="0"/>
                          <a:ea typeface="+mn-ea"/>
                          <a:cs typeface="+mn-cs"/>
                        </a:rPr>
                        <a:t> that soils are made from rocks and organic matter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984999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867" y="1773283"/>
            <a:ext cx="1790700" cy="23197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4505" y="3004867"/>
            <a:ext cx="913592" cy="9071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6382" y="5366094"/>
            <a:ext cx="2700203" cy="13379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03473" y="1651363"/>
            <a:ext cx="3361509" cy="2515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204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372784"/>
              </p:ext>
            </p:extLst>
          </p:nvPr>
        </p:nvGraphicFramePr>
        <p:xfrm>
          <a:off x="91492" y="79502"/>
          <a:ext cx="11840511" cy="6643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6723">
                  <a:extLst>
                    <a:ext uri="{9D8B030D-6E8A-4147-A177-3AD203B41FA5}">
                      <a16:colId xmlns:a16="http://schemas.microsoft.com/office/drawing/2014/main" val="3415927914"/>
                    </a:ext>
                  </a:extLst>
                </a:gridCol>
                <a:gridCol w="4174429">
                  <a:extLst>
                    <a:ext uri="{9D8B030D-6E8A-4147-A177-3AD203B41FA5}">
                      <a16:colId xmlns:a16="http://schemas.microsoft.com/office/drawing/2014/main" val="3616012508"/>
                    </a:ext>
                  </a:extLst>
                </a:gridCol>
                <a:gridCol w="4079359">
                  <a:extLst>
                    <a:ext uri="{9D8B030D-6E8A-4147-A177-3AD203B41FA5}">
                      <a16:colId xmlns:a16="http://schemas.microsoft.com/office/drawing/2014/main" val="2631005953"/>
                    </a:ext>
                  </a:extLst>
                </a:gridCol>
              </a:tblGrid>
              <a:tr h="756397">
                <a:tc gridSpan="3"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Ellwood Community Primary School</a:t>
                      </a:r>
                      <a:r>
                        <a:rPr lang="en-GB" sz="2400" b="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 – Specific Subject Overview</a:t>
                      </a:r>
                    </a:p>
                    <a:p>
                      <a:pPr algn="ctr"/>
                      <a:r>
                        <a:rPr lang="en-US" sz="2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Beech Class- Summer </a:t>
                      </a:r>
                      <a:r>
                        <a:rPr lang="en-US" sz="2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ffectionately Yours" pitchFamily="2" charset="0"/>
                        </a:rPr>
                        <a:t>2</a:t>
                      </a:r>
                      <a:endParaRPr lang="en-GB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ffectionately Your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517563"/>
                  </a:ext>
                </a:extLst>
              </a:tr>
              <a:tr h="1771069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Affectionately Yours" pitchFamily="2" charset="0"/>
                        </a:rPr>
                        <a:t>Art</a:t>
                      </a:r>
                    </a:p>
                    <a:p>
                      <a:pPr algn="ctr"/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We will be learning about the sculpture Henry Moore and what made him famous.</a:t>
                      </a:r>
                    </a:p>
                    <a:p>
                      <a:pPr algn="ctr"/>
                      <a:endParaRPr lang="en-US" sz="1200" baseline="0" dirty="0" smtClean="0">
                        <a:latin typeface="Twinkl" panose="02000000000000000000" pitchFamily="2" charset="0"/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Linking with our topic of Geography we will be making a sculpture out of clay based upon Gloucester Cathedral. </a:t>
                      </a:r>
                    </a:p>
                    <a:p>
                      <a:pPr algn="ctr"/>
                      <a:endParaRPr lang="en-US" sz="1200" baseline="0" dirty="0" smtClean="0">
                        <a:latin typeface="Twinkl" panose="02000000000000000000" pitchFamily="2" charset="0"/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We will also be sketching Gloucester Cathedral on our geography school trip.</a:t>
                      </a:r>
                      <a:endParaRPr lang="en-GB" sz="1200" baseline="0" dirty="0" smtClean="0">
                        <a:latin typeface="Twinkl" panose="02000000000000000000" pitchFamily="2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400" b="0" i="0" u="none" strike="noStrike" baseline="0" noProof="0" dirty="0" smtClean="0">
                          <a:solidFill>
                            <a:srgbClr val="FFFFFF"/>
                          </a:solidFill>
                        </a:rPr>
                        <a:t>secondary colours, colour mixing techniques, and applying these skills in painting and p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ffectionately Yours" pitchFamily="2" charset="0"/>
                        </a:rPr>
                        <a:t>Life </a:t>
                      </a:r>
                      <a:r>
                        <a:rPr lang="en-GB" dirty="0" smtClean="0">
                          <a:latin typeface="Affectionately Yours" pitchFamily="2" charset="0"/>
                        </a:rPr>
                        <a:t>Skills</a:t>
                      </a:r>
                    </a:p>
                    <a:p>
                      <a:pPr algn="ctr"/>
                      <a:r>
                        <a:rPr lang="en-US" dirty="0" smtClean="0">
                          <a:latin typeface="Affectionately Yours" pitchFamily="2" charset="0"/>
                        </a:rPr>
                        <a:t>Aiming</a:t>
                      </a:r>
                      <a:r>
                        <a:rPr lang="en-US" baseline="0" dirty="0" smtClean="0">
                          <a:latin typeface="Affectionately Yours" pitchFamily="2" charset="0"/>
                        </a:rPr>
                        <a:t> High</a:t>
                      </a:r>
                    </a:p>
                    <a:p>
                      <a:pPr algn="ctr"/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This unit focuses on three main parts:</a:t>
                      </a:r>
                    </a:p>
                    <a:p>
                      <a:pPr marL="228600" indent="-228600" algn="ctr">
                        <a:buAutoNum type="arabicPeriod"/>
                      </a:pPr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Developing self-worth and focusing on things they have achieved</a:t>
                      </a:r>
                    </a:p>
                    <a:p>
                      <a:pPr marL="228600" indent="-228600" algn="ctr">
                        <a:buAutoNum type="arabicPeriod"/>
                      </a:pPr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Setting goals and working on how they can achieve this</a:t>
                      </a:r>
                    </a:p>
                    <a:p>
                      <a:pPr marL="228600" indent="-228600" algn="ctr">
                        <a:buAutoNum type="arabicPeriod"/>
                      </a:pPr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Viewing tasks with a positive learning attitude </a:t>
                      </a:r>
                      <a:endParaRPr lang="en-GB" sz="1200" dirty="0">
                        <a:latin typeface="Twinkl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Affectionately Yours" pitchFamily="2" charset="0"/>
                        </a:rPr>
                        <a:t>Computing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Twinkl" panose="02000000000000000000" pitchFamily="2" charset="0"/>
                        </a:rPr>
                        <a:t>In Beech Class,</a:t>
                      </a:r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 we will be learning all about data handling. We gather data and place it into various diagrams include: </a:t>
                      </a:r>
                      <a:r>
                        <a:rPr lang="en-US" sz="1200" baseline="0" dirty="0" err="1" smtClean="0">
                          <a:latin typeface="Twinkl" panose="02000000000000000000" pitchFamily="2" charset="0"/>
                        </a:rPr>
                        <a:t>carroll</a:t>
                      </a:r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, </a:t>
                      </a:r>
                      <a:r>
                        <a:rPr lang="en-US" sz="1200" baseline="0" dirty="0" err="1" smtClean="0">
                          <a:latin typeface="Twinkl" panose="02000000000000000000" pitchFamily="2" charset="0"/>
                        </a:rPr>
                        <a:t>venn</a:t>
                      </a:r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 and pictogram. </a:t>
                      </a:r>
                    </a:p>
                    <a:p>
                      <a:pPr algn="ctr"/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Some children will also </a:t>
                      </a:r>
                      <a:r>
                        <a:rPr lang="en-US" sz="1200" baseline="0" dirty="0" err="1" smtClean="0">
                          <a:latin typeface="Twinkl" panose="02000000000000000000" pitchFamily="2" charset="0"/>
                        </a:rPr>
                        <a:t>practise</a:t>
                      </a:r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 their touch typing skills by collected data and inputting it upon </a:t>
                      </a:r>
                      <a:r>
                        <a:rPr lang="en-US" sz="1200" baseline="0" dirty="0" err="1" smtClean="0">
                          <a:latin typeface="Twinkl" panose="02000000000000000000" pitchFamily="2" charset="0"/>
                        </a:rPr>
                        <a:t>Excell</a:t>
                      </a:r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. </a:t>
                      </a:r>
                      <a:endParaRPr lang="en-GB" sz="1200" dirty="0">
                        <a:latin typeface="Twinkl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289334"/>
                  </a:ext>
                </a:extLst>
              </a:tr>
              <a:tr h="1550126">
                <a:tc vMerge="1">
                  <a:txBody>
                    <a:bodyPr/>
                    <a:lstStyle/>
                    <a:p>
                      <a:pPr algn="ctr"/>
                      <a:endParaRPr lang="en-GB" baseline="0" dirty="0">
                        <a:latin typeface="Affectionately Your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baseline="0" dirty="0" smtClean="0">
                          <a:latin typeface="Affectionately Yours" pitchFamily="2" charset="0"/>
                        </a:rPr>
                        <a:t>Geography </a:t>
                      </a:r>
                      <a:r>
                        <a:rPr lang="en-GB" sz="1800" dirty="0" smtClean="0">
                          <a:latin typeface="Twinkl" panose="02000000000000000000" pitchFamily="2" charset="0"/>
                        </a:rPr>
                        <a:t> </a:t>
                      </a:r>
                      <a:endParaRPr lang="en-GB" sz="1800" dirty="0">
                        <a:latin typeface="Twinkl" panose="02000000000000000000" pitchFamily="2" charset="0"/>
                      </a:endParaRPr>
                    </a:p>
                    <a:p>
                      <a:pPr algn="ctr"/>
                      <a:r>
                        <a:rPr lang="en-US" sz="1200" b="0" baseline="0" dirty="0" smtClean="0">
                          <a:latin typeface="Twinkl"/>
                        </a:rPr>
                        <a:t>What city do we live in?</a:t>
                      </a:r>
                    </a:p>
                    <a:p>
                      <a:pPr algn="ctr"/>
                      <a:r>
                        <a:rPr lang="en-US" sz="1200" b="0" baseline="0" dirty="0" smtClean="0">
                          <a:latin typeface="Twinkl"/>
                        </a:rPr>
                        <a:t>In this unit we will be learning about what makes a capital city. We will be using a range of maps to find and compare Gloucester with Ellwood. We will also be completing some fieldwork in Gloucester and using a map to find ‘What makes a city?’ We will end our fieldwork at Gloucester Cathedral where we will have the opportunity to sketch and explore. At the end of this unit, the children will be </a:t>
                      </a:r>
                      <a:r>
                        <a:rPr lang="en-US" sz="1200" b="0" baseline="0" smtClean="0">
                          <a:latin typeface="Twinkl"/>
                        </a:rPr>
                        <a:t>given the chance </a:t>
                      </a:r>
                      <a:r>
                        <a:rPr lang="en-US" sz="1200" b="0" baseline="0" dirty="0" smtClean="0">
                          <a:latin typeface="Twinkl"/>
                        </a:rPr>
                        <a:t>to present what they have learnt to each other in Beech and </a:t>
                      </a:r>
                      <a:r>
                        <a:rPr lang="en-US" sz="1200" b="0" baseline="0" smtClean="0">
                          <a:latin typeface="Twinkl"/>
                        </a:rPr>
                        <a:t>Chestnut Class.</a:t>
                      </a:r>
                      <a:endParaRPr lang="en-GB" sz="1200" b="0" baseline="0" dirty="0" smtClean="0">
                        <a:latin typeface="Twinkl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latin typeface="Affectionately Your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41383"/>
                  </a:ext>
                </a:extLst>
              </a:tr>
              <a:tr h="2393256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Affectionately Yours" pitchFamily="2" charset="0"/>
                        </a:rPr>
                        <a:t>RE</a:t>
                      </a:r>
                    </a:p>
                    <a:p>
                      <a:pPr algn="ctr"/>
                      <a:r>
                        <a:rPr lang="en-US" sz="1400" dirty="0" smtClean="0">
                          <a:latin typeface="Twinkl" panose="02000000000000000000" pitchFamily="2" charset="0"/>
                        </a:rPr>
                        <a:t>We</a:t>
                      </a:r>
                      <a:r>
                        <a:rPr lang="en-US" sz="1400" baseline="0" dirty="0" smtClean="0">
                          <a:latin typeface="Twinkl" panose="02000000000000000000" pitchFamily="2" charset="0"/>
                        </a:rPr>
                        <a:t> will be learning about why some people think that life is a journey.</a:t>
                      </a:r>
                    </a:p>
                    <a:p>
                      <a:pPr algn="ctr"/>
                      <a:r>
                        <a:rPr lang="en-US" sz="1400" dirty="0" smtClean="0">
                          <a:latin typeface="Twinkl" panose="02000000000000000000" pitchFamily="2" charset="0"/>
                        </a:rPr>
                        <a:t>They</a:t>
                      </a:r>
                      <a:r>
                        <a:rPr lang="en-US" sz="1400" baseline="0" dirty="0" smtClean="0">
                          <a:latin typeface="Twinkl" panose="02000000000000000000" pitchFamily="2" charset="0"/>
                        </a:rPr>
                        <a:t> will learn about a Christian celebration of Baptism. They will then look at what happens in a Jewish bar Mitzvah. Next, they will relate this to how Hindus celebrate life. Finally, we will reflect upon what challenges people may face on the journey of life.</a:t>
                      </a:r>
                      <a:endParaRPr lang="en-GB" sz="1400" dirty="0">
                        <a:latin typeface="Twinkl" panose="02000000000000000000" pitchFamily="2" charset="0"/>
                      </a:endParaRPr>
                    </a:p>
                    <a:p>
                      <a:pPr algn="ctr"/>
                      <a:endParaRPr lang="en-GB" sz="1400" kern="1200" baseline="0" dirty="0" smtClean="0">
                        <a:solidFill>
                          <a:schemeClr val="dk1"/>
                        </a:solidFill>
                        <a:effectLst/>
                        <a:latin typeface="Twinkl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Affectionately Yours" pitchFamily="2" charset="0"/>
                        </a:rPr>
                        <a:t>Music</a:t>
                      </a:r>
                    </a:p>
                    <a:p>
                      <a:pPr algn="ctr"/>
                      <a:endParaRPr lang="en-GB" dirty="0">
                        <a:latin typeface="Affectionately Yours" pitchFamily="2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latin typeface="Twinkl"/>
                        </a:rPr>
                        <a:t>Beech</a:t>
                      </a:r>
                      <a:r>
                        <a:rPr lang="en-US" sz="1400" baseline="0" dirty="0" smtClean="0">
                          <a:latin typeface="Twinkl"/>
                        </a:rPr>
                        <a:t> Class will be learning about the music from the Great Composer Wolfgang Amadeus Mozart.</a:t>
                      </a:r>
                    </a:p>
                    <a:p>
                      <a:pPr algn="ctr"/>
                      <a:r>
                        <a:rPr lang="en-US" sz="1400" baseline="0" dirty="0" smtClean="0">
                          <a:latin typeface="Twinkl"/>
                        </a:rPr>
                        <a:t>They will learn a range of new vocabulary including: rondo, cadenza and coda.</a:t>
                      </a:r>
                      <a:endParaRPr lang="en-GB" sz="2000" dirty="0">
                        <a:latin typeface="Twinkl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Affectionately Yours"/>
                        </a:rPr>
                        <a:t>PE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Twinkl" panose="02000000000000000000" pitchFamily="2" charset="0"/>
                        </a:rPr>
                        <a:t>In</a:t>
                      </a:r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 Physical Education in Summer 2, the children will be learning with Mr. Yearly all about </a:t>
                      </a:r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Fitness. With </a:t>
                      </a:r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Mrs. </a:t>
                      </a:r>
                      <a:r>
                        <a:rPr lang="en-US" sz="1200" baseline="0" smtClean="0">
                          <a:latin typeface="Twinkl" panose="02000000000000000000" pitchFamily="2" charset="0"/>
                        </a:rPr>
                        <a:t>Woodhouse, </a:t>
                      </a:r>
                      <a:r>
                        <a:rPr lang="en-US" sz="1200" baseline="0" dirty="0" smtClean="0">
                          <a:latin typeface="Twinkl" panose="02000000000000000000" pitchFamily="2" charset="0"/>
                        </a:rPr>
                        <a:t>they will be learning about Sportsmanship and preparing themselves for Sports Day.</a:t>
                      </a:r>
                      <a:r>
                        <a:rPr lang="en-GB" sz="1100" b="0" i="0" u="none" strike="noStrike" noProof="0" dirty="0">
                          <a:solidFill>
                            <a:srgbClr val="657478"/>
                          </a:solidFill>
                        </a:rPr>
                        <a:t/>
                      </a:r>
                      <a:br>
                        <a:rPr lang="en-GB" sz="1100" b="0" i="0" u="none" strike="noStrike" noProof="0" dirty="0">
                          <a:solidFill>
                            <a:srgbClr val="657478"/>
                          </a:solidFill>
                        </a:rPr>
                      </a:br>
                      <a:endParaRPr lang="en-GB" sz="1100" b="0" i="0" u="none" strike="noStrike" noProof="0" dirty="0">
                        <a:solidFill>
                          <a:srgbClr val="65747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484928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9033" y="5329646"/>
            <a:ext cx="1118125" cy="11444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861" y="2910280"/>
            <a:ext cx="1738449" cy="129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493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669</Words>
  <Application>Microsoft Office PowerPoint</Application>
  <PresentationFormat>Widescreen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Affectionately Yours</vt:lpstr>
      <vt:lpstr>Arial</vt:lpstr>
      <vt:lpstr>Calibri</vt:lpstr>
      <vt:lpstr>Calibri Light</vt:lpstr>
      <vt:lpstr>Twinkl</vt:lpstr>
      <vt:lpstr>Office Theme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Peart</dc:creator>
  <cp:lastModifiedBy>teacher</cp:lastModifiedBy>
  <cp:revision>187</cp:revision>
  <dcterms:created xsi:type="dcterms:W3CDTF">2023-01-04T18:26:24Z</dcterms:created>
  <dcterms:modified xsi:type="dcterms:W3CDTF">2025-05-28T09:24:47Z</dcterms:modified>
</cp:coreProperties>
</file>