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B861-269C-440D-8304-A611C6BF394E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6A6C0-2AFD-465D-9490-8CD862A4F6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516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B861-269C-440D-8304-A611C6BF394E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6A6C0-2AFD-465D-9490-8CD862A4F6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715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B861-269C-440D-8304-A611C6BF394E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6A6C0-2AFD-465D-9490-8CD862A4F6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2327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B861-269C-440D-8304-A611C6BF394E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6A6C0-2AFD-465D-9490-8CD862A4F6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70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B861-269C-440D-8304-A611C6BF394E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6A6C0-2AFD-465D-9490-8CD862A4F6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617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B861-269C-440D-8304-A611C6BF394E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6A6C0-2AFD-465D-9490-8CD862A4F6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2866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B861-269C-440D-8304-A611C6BF394E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6A6C0-2AFD-465D-9490-8CD862A4F6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451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B861-269C-440D-8304-A611C6BF394E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6A6C0-2AFD-465D-9490-8CD862A4F6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561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B861-269C-440D-8304-A611C6BF394E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6A6C0-2AFD-465D-9490-8CD862A4F6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218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B861-269C-440D-8304-A611C6BF394E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6A6C0-2AFD-465D-9490-8CD862A4F6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866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B861-269C-440D-8304-A611C6BF394E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6A6C0-2AFD-465D-9490-8CD862A4F6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670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EB861-269C-440D-8304-A611C6BF394E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6A6C0-2AFD-465D-9490-8CD862A4F6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163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866105"/>
              </p:ext>
            </p:extLst>
          </p:nvPr>
        </p:nvGraphicFramePr>
        <p:xfrm>
          <a:off x="622299" y="182880"/>
          <a:ext cx="11379201" cy="667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3067">
                  <a:extLst>
                    <a:ext uri="{9D8B030D-6E8A-4147-A177-3AD203B41FA5}">
                      <a16:colId xmlns:a16="http://schemas.microsoft.com/office/drawing/2014/main" val="3415927914"/>
                    </a:ext>
                  </a:extLst>
                </a:gridCol>
                <a:gridCol w="3793067">
                  <a:extLst>
                    <a:ext uri="{9D8B030D-6E8A-4147-A177-3AD203B41FA5}">
                      <a16:colId xmlns:a16="http://schemas.microsoft.com/office/drawing/2014/main" val="3616012508"/>
                    </a:ext>
                  </a:extLst>
                </a:gridCol>
                <a:gridCol w="3793067">
                  <a:extLst>
                    <a:ext uri="{9D8B030D-6E8A-4147-A177-3AD203B41FA5}">
                      <a16:colId xmlns:a16="http://schemas.microsoft.com/office/drawing/2014/main" val="2631005953"/>
                    </a:ext>
                  </a:extLst>
                </a:gridCol>
              </a:tblGrid>
              <a:tr h="626684">
                <a:tc gridSpan="3"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ffectionately Yours" pitchFamily="2" charset="0"/>
                        </a:rPr>
                        <a:t>Ellwood Community Primary School</a:t>
                      </a:r>
                      <a:r>
                        <a:rPr lang="en-GB" sz="1800" b="0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ffectionately Yours" pitchFamily="2" charset="0"/>
                        </a:rPr>
                        <a:t> – EYFS Overview</a:t>
                      </a:r>
                    </a:p>
                    <a:p>
                      <a:pPr algn="ctr"/>
                      <a:r>
                        <a:rPr lang="en-GB" sz="1800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ffectionately Yours" pitchFamily="2" charset="0"/>
                        </a:rPr>
                        <a:t>Oak Class</a:t>
                      </a:r>
                      <a:endParaRPr lang="en-GB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ffectionately Yours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5517563"/>
                  </a:ext>
                </a:extLst>
              </a:tr>
              <a:tr h="1880052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ffectionately Yours" pitchFamily="2" charset="0"/>
                        </a:rPr>
                        <a:t>Communication</a:t>
                      </a:r>
                      <a:r>
                        <a:rPr lang="en-GB" sz="1600" baseline="0" dirty="0">
                          <a:latin typeface="Affectionately Yours" pitchFamily="2" charset="0"/>
                        </a:rPr>
                        <a:t> and Language</a:t>
                      </a:r>
                      <a:endParaRPr lang="en-GB" sz="1600" dirty="0">
                        <a:latin typeface="Affectionately Your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Twinkl" panose="02000000000000000000" pitchFamily="2" charset="0"/>
                        </a:rPr>
                        <a:t>This term, we are</a:t>
                      </a:r>
                      <a:r>
                        <a:rPr lang="en-GB" sz="1200" baseline="0" dirty="0">
                          <a:latin typeface="Twinkl" panose="02000000000000000000" pitchFamily="2" charset="0"/>
                        </a:rPr>
                        <a:t> going to learn, two new poems </a:t>
                      </a:r>
                      <a:r>
                        <a:rPr lang="en-GB" sz="1200" baseline="0" dirty="0" smtClean="0">
                          <a:latin typeface="Twinkl" panose="02000000000000000000" pitchFamily="2" charset="0"/>
                        </a:rPr>
                        <a:t>‘Hungry Birdies and Pancakes`. </a:t>
                      </a:r>
                      <a:r>
                        <a:rPr lang="en-GB" sz="1200" baseline="0" dirty="0">
                          <a:latin typeface="Twinkl" panose="02000000000000000000" pitchFamily="2" charset="0"/>
                        </a:rPr>
                        <a:t>We are also going to learn </a:t>
                      </a:r>
                      <a:r>
                        <a:rPr lang="en-GB" sz="1200" baseline="0" dirty="0" smtClean="0">
                          <a:latin typeface="Twinkl" panose="02000000000000000000" pitchFamily="2" charset="0"/>
                        </a:rPr>
                        <a:t>five new rhymes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winkl" panose="02000000000000000000" pitchFamily="2" charset="0"/>
                          <a:ea typeface="+mn-ea"/>
                          <a:cs typeface="+mn-cs"/>
                        </a:rPr>
                        <a:t>1, 2, 3, 4, 5 Once I Caught a Fish Alive, Pitter Patter Rainbows, Five Little Ducks,</a:t>
                      </a:r>
                      <a:endParaRPr lang="en-GB" sz="1200" kern="1200" dirty="0" smtClean="0">
                        <a:solidFill>
                          <a:schemeClr val="dk1"/>
                        </a:solidFill>
                        <a:effectLst/>
                        <a:latin typeface="Twinkl" panose="020000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winkl" panose="02000000000000000000" pitchFamily="2" charset="0"/>
                          <a:ea typeface="+mn-ea"/>
                          <a:cs typeface="+mn-cs"/>
                        </a:rPr>
                        <a:t>Five Little Men in a Flying Saucer and</a:t>
                      </a:r>
                      <a:endParaRPr lang="en-GB" sz="1200" kern="1200" dirty="0" smtClean="0">
                        <a:solidFill>
                          <a:schemeClr val="dk1"/>
                        </a:solidFill>
                        <a:effectLst/>
                        <a:latin typeface="Twinkl" panose="02000000000000000000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winkl" panose="02000000000000000000" pitchFamily="2" charset="0"/>
                          <a:ea typeface="+mn-ea"/>
                          <a:cs typeface="+mn-cs"/>
                        </a:rPr>
                        <a:t> Five Little Monkeys. </a:t>
                      </a:r>
                      <a:endParaRPr lang="en-GB" sz="1200" kern="1200" dirty="0" smtClean="0">
                        <a:solidFill>
                          <a:schemeClr val="dk1"/>
                        </a:solidFill>
                        <a:effectLst/>
                        <a:latin typeface="Twinkl" panose="020000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Affectionately Yours" pitchFamily="2" charset="0"/>
                        </a:rPr>
                        <a:t>Personal</a:t>
                      </a:r>
                      <a:r>
                        <a:rPr lang="en-GB" sz="1600" baseline="0" dirty="0" smtClean="0">
                          <a:latin typeface="Affectionately Yours" pitchFamily="2" charset="0"/>
                        </a:rPr>
                        <a:t>, Social, Emotional Development </a:t>
                      </a:r>
                    </a:p>
                    <a:p>
                      <a:pPr algn="ctr"/>
                      <a:r>
                        <a:rPr lang="en-GB" sz="1200" dirty="0" smtClean="0">
                          <a:latin typeface="Twinkl" pitchFamily="2" charset="0"/>
                        </a:rPr>
                        <a:t>In our life skills lessons we are going to be learning about</a:t>
                      </a:r>
                      <a:r>
                        <a:rPr lang="en-GB" sz="1200" baseline="0" dirty="0" smtClean="0">
                          <a:latin typeface="Twinkl" pitchFamily="2" charset="0"/>
                        </a:rPr>
                        <a:t> personal hygiene and how to keep our bodies healthy.</a:t>
                      </a:r>
                      <a:endParaRPr lang="en-GB" sz="1000" baseline="0" dirty="0">
                        <a:latin typeface="Twinkl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ffectionately Yours" pitchFamily="2" charset="0"/>
                        </a:rPr>
                        <a:t>Physical </a:t>
                      </a:r>
                      <a:r>
                        <a:rPr lang="en-GB" sz="1600" dirty="0" smtClean="0">
                          <a:latin typeface="Affectionately Yours" pitchFamily="2" charset="0"/>
                        </a:rPr>
                        <a:t>Development</a:t>
                      </a:r>
                    </a:p>
                    <a:p>
                      <a:pPr algn="ctr"/>
                      <a:endParaRPr lang="en-GB" sz="1600" dirty="0">
                        <a:latin typeface="Affectionately Yours" pitchFamily="2" charset="0"/>
                      </a:endParaRPr>
                    </a:p>
                    <a:p>
                      <a:pPr algn="ctr"/>
                      <a:r>
                        <a:rPr lang="en-GB" sz="1100" dirty="0">
                          <a:latin typeface="Twinkl" pitchFamily="2" charset="0"/>
                        </a:rPr>
                        <a:t>This</a:t>
                      </a:r>
                      <a:r>
                        <a:rPr lang="en-GB" sz="1100" baseline="0" dirty="0">
                          <a:latin typeface="Twinkl" pitchFamily="2" charset="0"/>
                        </a:rPr>
                        <a:t> term we are </a:t>
                      </a:r>
                      <a:r>
                        <a:rPr lang="en-GB" sz="1100" baseline="0" dirty="0" smtClean="0">
                          <a:latin typeface="Twinkl" pitchFamily="2" charset="0"/>
                        </a:rPr>
                        <a:t>very fortunate to be having biking lessons delivered by a company called `Follow My Lead</a:t>
                      </a:r>
                      <a:r>
                        <a:rPr lang="en-GB" sz="1100" baseline="0" dirty="0" smtClean="0">
                          <a:latin typeface="Twinkl" pitchFamily="2" charset="0"/>
                        </a:rPr>
                        <a:t>`. We will also be continuing to develop gross motor skills through the outdoor learning provision </a:t>
                      </a:r>
                      <a:endParaRPr lang="en-GB" sz="1100" baseline="0" dirty="0" smtClean="0">
                        <a:latin typeface="Twinkl" pitchFamily="2" charset="0"/>
                      </a:endParaRPr>
                    </a:p>
                    <a:p>
                      <a:pPr algn="ctr"/>
                      <a:endParaRPr lang="en-GB" sz="1100" baseline="0" dirty="0" smtClean="0">
                        <a:latin typeface="Twinkl" pitchFamily="2" charset="0"/>
                      </a:endParaRPr>
                    </a:p>
                    <a:p>
                      <a:pPr algn="ctr"/>
                      <a:r>
                        <a:rPr lang="en-GB" sz="1100" baseline="0" dirty="0" smtClean="0">
                          <a:latin typeface="Twinkl" pitchFamily="2" charset="0"/>
                        </a:rPr>
                        <a:t>Fine motor development will be promoted through provision based activities such as disco dough and funky finger time.</a:t>
                      </a:r>
                      <a:endParaRPr lang="en-GB" sz="1100" baseline="0" dirty="0">
                        <a:latin typeface="Twinkl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0289334"/>
                  </a:ext>
                </a:extLst>
              </a:tr>
              <a:tr h="226800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Affectionately Yours" pitchFamily="2" charset="0"/>
                        </a:rPr>
                        <a:t>Mathematics</a:t>
                      </a:r>
                    </a:p>
                    <a:p>
                      <a:pPr algn="ctr"/>
                      <a:r>
                        <a:rPr lang="en-GB" sz="1100" dirty="0">
                          <a:latin typeface="Twinkl" pitchFamily="2" charset="0"/>
                        </a:rPr>
                        <a:t>In maths this term we are going to learn about the following concepts: </a:t>
                      </a:r>
                      <a:endParaRPr lang="en-GB" sz="1100" dirty="0" smtClean="0">
                        <a:latin typeface="Twinkl" pitchFamily="2" charset="0"/>
                      </a:endParaRPr>
                    </a:p>
                    <a:p>
                      <a:pPr algn="ctr"/>
                      <a:endParaRPr lang="en-GB" sz="1100" dirty="0" smtClean="0">
                        <a:latin typeface="Twinkl" pitchFamily="2" charset="0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>
                          <a:latin typeface="Twinkl" pitchFamily="2" charset="0"/>
                        </a:rPr>
                        <a:t>Zero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>
                          <a:latin typeface="Twinkl" pitchFamily="2" charset="0"/>
                        </a:rPr>
                        <a:t>Comparing</a:t>
                      </a:r>
                      <a:r>
                        <a:rPr lang="en-GB" sz="1100" baseline="0" dirty="0" smtClean="0">
                          <a:latin typeface="Twinkl" pitchFamily="2" charset="0"/>
                        </a:rPr>
                        <a:t> </a:t>
                      </a:r>
                      <a:r>
                        <a:rPr lang="en-GB" sz="1100" baseline="0" dirty="0" smtClean="0">
                          <a:latin typeface="Twinkl" pitchFamily="2" charset="0"/>
                        </a:rPr>
                        <a:t>numbers to 5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>
                          <a:latin typeface="Twinkl" pitchFamily="2" charset="0"/>
                        </a:rPr>
                        <a:t>Composition of numbers 4 and 5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>
                          <a:latin typeface="Twinkl" pitchFamily="2" charset="0"/>
                        </a:rPr>
                        <a:t>Number bonds to 5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>
                          <a:latin typeface="Twinkl" pitchFamily="2" charset="0"/>
                        </a:rPr>
                        <a:t>Numbers 6,7,8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>
                          <a:latin typeface="Twinkl" pitchFamily="2" charset="0"/>
                        </a:rPr>
                        <a:t>Making pairs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>
                          <a:latin typeface="Twinkl" pitchFamily="2" charset="0"/>
                        </a:rPr>
                        <a:t>Combining 2 groups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>
                          <a:latin typeface="Twinkl" pitchFamily="2" charset="0"/>
                        </a:rPr>
                        <a:t>Numbers 9 and 10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endParaRPr lang="en-GB" sz="1100" dirty="0">
                        <a:latin typeface="Twinkl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ffectionately Yours" pitchFamily="2" charset="0"/>
                        </a:rPr>
                        <a:t>Spring</a:t>
                      </a:r>
                    </a:p>
                    <a:p>
                      <a:pPr algn="ctr"/>
                      <a:r>
                        <a:rPr lang="en-GB" sz="40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ffectionately Yours" pitchFamily="2" charset="0"/>
                        </a:rPr>
                        <a:t> Term</a:t>
                      </a:r>
                      <a:r>
                        <a:rPr lang="en-GB" sz="4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ffectionately Yours" pitchFamily="2" charset="0"/>
                        </a:rPr>
                        <a:t> </a:t>
                      </a:r>
                      <a:endParaRPr lang="en-GB" sz="40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ffectionately Yours" pitchFamily="2" charset="0"/>
                      </a:endParaRPr>
                    </a:p>
                    <a:p>
                      <a:pPr algn="ctr"/>
                      <a:r>
                        <a:rPr lang="en-GB" sz="40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ffectionately Yours" pitchFamily="2" charset="0"/>
                        </a:rPr>
                        <a:t>1</a:t>
                      </a:r>
                      <a:r>
                        <a:rPr lang="en-GB" sz="4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ffectionately Yours" pitchFamily="2" charset="0"/>
                        </a:rPr>
                        <a:t> </a:t>
                      </a:r>
                      <a:endParaRPr lang="en-GB" sz="40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ffectionately Yours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ffectionately Yours" pitchFamily="2" charset="0"/>
                        </a:rPr>
                        <a:t>Literacy</a:t>
                      </a:r>
                    </a:p>
                    <a:p>
                      <a:pPr algn="ctr"/>
                      <a:r>
                        <a:rPr lang="en-GB" sz="1200" dirty="0">
                          <a:latin typeface="Twinkl" pitchFamily="2" charset="0"/>
                        </a:rPr>
                        <a:t>In literacy this term we are going to explore </a:t>
                      </a:r>
                      <a:r>
                        <a:rPr lang="en-GB" sz="1200" dirty="0" smtClean="0">
                          <a:latin typeface="Twinkl" pitchFamily="2" charset="0"/>
                        </a:rPr>
                        <a:t>many texts</a:t>
                      </a:r>
                      <a:r>
                        <a:rPr lang="en-GB" sz="1200" baseline="0" dirty="0" smtClean="0">
                          <a:latin typeface="Twinkl" pitchFamily="2" charset="0"/>
                        </a:rPr>
                        <a:t>: </a:t>
                      </a:r>
                      <a:endParaRPr lang="en-GB" sz="1200" baseline="0" dirty="0">
                        <a:latin typeface="Twinkl" pitchFamily="2" charset="0"/>
                      </a:endParaRPr>
                    </a:p>
                    <a:p>
                      <a:pPr algn="ctr"/>
                      <a:endParaRPr lang="en-GB" sz="1200" baseline="0" dirty="0">
                        <a:latin typeface="Twinkl" pitchFamily="2" charset="0"/>
                      </a:endParaRPr>
                    </a:p>
                    <a:p>
                      <a:pPr algn="ctr"/>
                      <a:endParaRPr lang="en-GB" sz="1200" dirty="0">
                        <a:latin typeface="Twinkl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741383"/>
                  </a:ext>
                </a:extLst>
              </a:tr>
              <a:tr h="1760684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ffectionately Yours" pitchFamily="2" charset="0"/>
                        </a:rPr>
                        <a:t>Understanding the World</a:t>
                      </a:r>
                      <a:r>
                        <a:rPr lang="en-GB" sz="1600" baseline="0" dirty="0">
                          <a:latin typeface="Affectionately Yours" pitchFamily="2" charset="0"/>
                        </a:rPr>
                        <a:t> </a:t>
                      </a:r>
                      <a:endParaRPr lang="en-GB" sz="1100" baseline="0" dirty="0">
                        <a:latin typeface="Twinkl" pitchFamily="2" charset="0"/>
                      </a:endParaRPr>
                    </a:p>
                    <a:p>
                      <a:pPr algn="ctr"/>
                      <a:r>
                        <a:rPr lang="en-GB" sz="1100" baseline="0" dirty="0" smtClean="0">
                          <a:latin typeface="Twinkl" pitchFamily="2" charset="0"/>
                        </a:rPr>
                        <a:t>We </a:t>
                      </a:r>
                      <a:r>
                        <a:rPr lang="en-GB" sz="1100" baseline="0" dirty="0">
                          <a:latin typeface="Twinkl" pitchFamily="2" charset="0"/>
                        </a:rPr>
                        <a:t>are going to explore the natural world in our ‘Forest Adventure’ sessions with Mrs </a:t>
                      </a:r>
                      <a:r>
                        <a:rPr lang="en-GB" sz="1100" baseline="0" dirty="0" smtClean="0">
                          <a:latin typeface="Twinkl" pitchFamily="2" charset="0"/>
                        </a:rPr>
                        <a:t>Rees. We will be exploring the season of winter, birds and many other treasures that the forest provides us with in our sessions</a:t>
                      </a:r>
                      <a:endParaRPr lang="en-GB" sz="1100" baseline="0" dirty="0">
                        <a:latin typeface="Twinkl" pitchFamily="2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baseline="0" dirty="0" smtClean="0">
                          <a:latin typeface="Twinkl" pitchFamily="2" charset="0"/>
                        </a:rPr>
                        <a:t> </a:t>
                      </a:r>
                      <a:endParaRPr lang="en-GB" sz="1100" b="1" baseline="0" dirty="0">
                        <a:latin typeface="Twinkl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ffectionately Yours" pitchFamily="2" charset="0"/>
                        </a:rPr>
                        <a:t>Expressive</a:t>
                      </a:r>
                      <a:r>
                        <a:rPr lang="en-GB" sz="1600" baseline="0" dirty="0">
                          <a:latin typeface="Affectionately Yours" pitchFamily="2" charset="0"/>
                        </a:rPr>
                        <a:t> Arts and Design</a:t>
                      </a:r>
                    </a:p>
                    <a:p>
                      <a:pPr algn="ctr"/>
                      <a:r>
                        <a:rPr lang="en-GB" sz="1200" dirty="0" smtClean="0">
                          <a:latin typeface="Twinkl" pitchFamily="2" charset="0"/>
                        </a:rPr>
                        <a:t>In</a:t>
                      </a:r>
                      <a:r>
                        <a:rPr lang="en-GB" sz="1200" baseline="0" dirty="0" smtClean="0">
                          <a:latin typeface="Twinkl" pitchFamily="2" charset="0"/>
                        </a:rPr>
                        <a:t> our art we are going to experiment with a range of materials to make Baby Bear a new chair, a new bridge for the Billy Goats Gruff and we will also be making bread for the Little Red Hen.</a:t>
                      </a:r>
                    </a:p>
                    <a:p>
                      <a:pPr algn="ctr"/>
                      <a:r>
                        <a:rPr lang="en-GB" sz="1200" dirty="0" smtClean="0">
                          <a:latin typeface="Twinkl" pitchFamily="2" charset="0"/>
                        </a:rPr>
                        <a:t>In</a:t>
                      </a:r>
                      <a:r>
                        <a:rPr lang="en-GB" sz="1200" baseline="0" dirty="0" smtClean="0">
                          <a:latin typeface="Twinkl" pitchFamily="2" charset="0"/>
                        </a:rPr>
                        <a:t> </a:t>
                      </a:r>
                      <a:r>
                        <a:rPr lang="en-GB" sz="1200" baseline="0" dirty="0">
                          <a:latin typeface="Twinkl" pitchFamily="2" charset="0"/>
                        </a:rPr>
                        <a:t>our music lessons we are going to be </a:t>
                      </a:r>
                      <a:r>
                        <a:rPr lang="en-GB" sz="1200" baseline="0" dirty="0" smtClean="0">
                          <a:latin typeface="Twinkl" pitchFamily="2" charset="0"/>
                        </a:rPr>
                        <a:t>learning about story telling through music</a:t>
                      </a:r>
                    </a:p>
                    <a:p>
                      <a:pPr algn="ctr"/>
                      <a:endParaRPr lang="en-GB" sz="1200" b="1" baseline="0" dirty="0" smtClean="0">
                        <a:latin typeface="Twinkl" pitchFamily="2" charset="0"/>
                      </a:endParaRPr>
                    </a:p>
                    <a:p>
                      <a:pPr algn="ctr"/>
                      <a:endParaRPr lang="en-GB" sz="1200" b="1" dirty="0">
                        <a:latin typeface="Twinkl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ffectionately Yours" pitchFamily="2" charset="0"/>
                        </a:rPr>
                        <a:t>Phonics </a:t>
                      </a:r>
                    </a:p>
                    <a:p>
                      <a:pPr algn="ctr"/>
                      <a:r>
                        <a:rPr lang="en-GB" sz="1200" dirty="0" smtClean="0">
                          <a:latin typeface="Twinkl" pitchFamily="2" charset="0"/>
                        </a:rPr>
                        <a:t>We will continue learning sounds from Level 2.</a:t>
                      </a:r>
                      <a:endParaRPr lang="en-GB" sz="1200" dirty="0">
                        <a:latin typeface="Twinkl" pitchFamily="2" charset="0"/>
                      </a:endParaRPr>
                    </a:p>
                    <a:p>
                      <a:pPr algn="ctr"/>
                      <a:r>
                        <a:rPr lang="en-GB" sz="1200" dirty="0">
                          <a:latin typeface="Twinkl" pitchFamily="2" charset="0"/>
                        </a:rPr>
                        <a:t>We will learn the following </a:t>
                      </a:r>
                      <a:r>
                        <a:rPr lang="en-GB" sz="1200" dirty="0" smtClean="0">
                          <a:latin typeface="Twinkl" pitchFamily="2" charset="0"/>
                        </a:rPr>
                        <a:t>sounds</a:t>
                      </a:r>
                      <a:r>
                        <a:rPr lang="en-GB" sz="1200" baseline="0" dirty="0" smtClean="0">
                          <a:latin typeface="Twinkl" pitchFamily="2" charset="0"/>
                        </a:rPr>
                        <a:t> </a:t>
                      </a:r>
                    </a:p>
                    <a:p>
                      <a:pPr algn="ctr"/>
                      <a:r>
                        <a:rPr lang="en-GB" sz="1200" baseline="0" dirty="0" err="1" smtClean="0">
                          <a:latin typeface="Twinkl" pitchFamily="2" charset="0"/>
                        </a:rPr>
                        <a:t>dge</a:t>
                      </a:r>
                      <a:r>
                        <a:rPr lang="en-GB" sz="1200" baseline="0" dirty="0" smtClean="0">
                          <a:latin typeface="Twinkl" pitchFamily="2" charset="0"/>
                        </a:rPr>
                        <a:t>, </a:t>
                      </a:r>
                      <a:r>
                        <a:rPr lang="en-GB" sz="1200" baseline="0" dirty="0" err="1" smtClean="0">
                          <a:latin typeface="Twinkl" pitchFamily="2" charset="0"/>
                        </a:rPr>
                        <a:t>ve</a:t>
                      </a:r>
                      <a:r>
                        <a:rPr lang="en-GB" sz="1200" baseline="0" dirty="0" smtClean="0">
                          <a:latin typeface="Twinkl" pitchFamily="2" charset="0"/>
                        </a:rPr>
                        <a:t>, </a:t>
                      </a:r>
                      <a:r>
                        <a:rPr lang="en-GB" sz="1200" baseline="0" dirty="0" err="1" smtClean="0">
                          <a:latin typeface="Twinkl" pitchFamily="2" charset="0"/>
                        </a:rPr>
                        <a:t>wh</a:t>
                      </a:r>
                      <a:r>
                        <a:rPr lang="en-GB" sz="1200" baseline="0" dirty="0" smtClean="0">
                          <a:latin typeface="Twinkl" pitchFamily="2" charset="0"/>
                        </a:rPr>
                        <a:t>, </a:t>
                      </a:r>
                      <a:r>
                        <a:rPr lang="en-GB" sz="1200" baseline="0" dirty="0" err="1" smtClean="0">
                          <a:latin typeface="Twinkl" pitchFamily="2" charset="0"/>
                        </a:rPr>
                        <a:t>cks</a:t>
                      </a:r>
                      <a:r>
                        <a:rPr lang="en-GB" sz="1200" baseline="0" dirty="0" smtClean="0">
                          <a:latin typeface="Twinkl" pitchFamily="2" charset="0"/>
                        </a:rPr>
                        <a:t>, </a:t>
                      </a:r>
                      <a:r>
                        <a:rPr lang="en-GB" sz="1200" baseline="0" dirty="0" err="1" smtClean="0">
                          <a:latin typeface="Twinkl" pitchFamily="2" charset="0"/>
                        </a:rPr>
                        <a:t>nk</a:t>
                      </a:r>
                      <a:r>
                        <a:rPr lang="en-GB" sz="1200" baseline="0" dirty="0" smtClean="0">
                          <a:latin typeface="Twinkl" pitchFamily="2" charset="0"/>
                        </a:rPr>
                        <a:t>, </a:t>
                      </a:r>
                    </a:p>
                    <a:p>
                      <a:pPr algn="ctr"/>
                      <a:r>
                        <a:rPr lang="en-GB" sz="1200" baseline="0" dirty="0" smtClean="0">
                          <a:latin typeface="Twinkl" pitchFamily="2" charset="0"/>
                        </a:rPr>
                        <a:t>We will then begin learning level 3 sounds, we will learn the following sounds from set 3 this term</a:t>
                      </a:r>
                    </a:p>
                    <a:p>
                      <a:pPr algn="ctr"/>
                      <a:r>
                        <a:rPr lang="en-GB" sz="1200" baseline="0" dirty="0" err="1" smtClean="0">
                          <a:latin typeface="Twinkl" pitchFamily="2" charset="0"/>
                        </a:rPr>
                        <a:t>ai</a:t>
                      </a:r>
                      <a:r>
                        <a:rPr lang="en-GB" sz="1200" baseline="0" dirty="0" smtClean="0">
                          <a:latin typeface="Twinkl" pitchFamily="2" charset="0"/>
                        </a:rPr>
                        <a:t>, </a:t>
                      </a:r>
                      <a:r>
                        <a:rPr lang="en-GB" sz="1200" baseline="0" dirty="0" err="1" smtClean="0">
                          <a:latin typeface="Twinkl" pitchFamily="2" charset="0"/>
                        </a:rPr>
                        <a:t>ee</a:t>
                      </a:r>
                      <a:r>
                        <a:rPr lang="en-GB" sz="1200" baseline="0" dirty="0" smtClean="0">
                          <a:latin typeface="Twinkl" pitchFamily="2" charset="0"/>
                        </a:rPr>
                        <a:t>, </a:t>
                      </a:r>
                      <a:r>
                        <a:rPr lang="en-GB" sz="1200" baseline="0" dirty="0" err="1" smtClean="0">
                          <a:latin typeface="Twinkl" pitchFamily="2" charset="0"/>
                        </a:rPr>
                        <a:t>igh</a:t>
                      </a:r>
                      <a:r>
                        <a:rPr lang="en-GB" sz="1200" baseline="0" dirty="0" smtClean="0">
                          <a:latin typeface="Twinkl" pitchFamily="2" charset="0"/>
                        </a:rPr>
                        <a:t>, </a:t>
                      </a:r>
                      <a:r>
                        <a:rPr lang="en-GB" sz="1200" baseline="0" dirty="0" err="1" smtClean="0">
                          <a:latin typeface="Twinkl" pitchFamily="2" charset="0"/>
                        </a:rPr>
                        <a:t>oa</a:t>
                      </a:r>
                      <a:r>
                        <a:rPr lang="en-GB" sz="1200" baseline="0" dirty="0" smtClean="0">
                          <a:latin typeface="Twinkl" pitchFamily="2" charset="0"/>
                        </a:rPr>
                        <a:t>, </a:t>
                      </a:r>
                      <a:r>
                        <a:rPr lang="en-GB" sz="1200" baseline="0" dirty="0" err="1" smtClean="0">
                          <a:latin typeface="Twinkl" pitchFamily="2" charset="0"/>
                        </a:rPr>
                        <a:t>oo</a:t>
                      </a:r>
                      <a:r>
                        <a:rPr lang="en-GB" sz="1200" baseline="0" dirty="0" smtClean="0">
                          <a:latin typeface="Twinkl" pitchFamily="2" charset="0"/>
                        </a:rPr>
                        <a:t> (short, </a:t>
                      </a:r>
                      <a:r>
                        <a:rPr lang="en-GB" sz="1200" baseline="0" dirty="0" err="1" smtClean="0">
                          <a:latin typeface="Twinkl" pitchFamily="2" charset="0"/>
                        </a:rPr>
                        <a:t>oo</a:t>
                      </a:r>
                      <a:r>
                        <a:rPr lang="en-GB" sz="1200" baseline="0" dirty="0" smtClean="0">
                          <a:latin typeface="Twinkl" pitchFamily="2" charset="0"/>
                        </a:rPr>
                        <a:t> (long</a:t>
                      </a:r>
                      <a:r>
                        <a:rPr lang="en-GB" sz="1200" baseline="0" dirty="0" smtClean="0">
                          <a:latin typeface="Twinkl" pitchFamily="2" charset="0"/>
                        </a:rPr>
                        <a:t>).</a:t>
                      </a:r>
                      <a:endParaRPr lang="en-GB" sz="1200" baseline="0" dirty="0">
                        <a:latin typeface="Twinkl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484928"/>
                  </a:ext>
                </a:extLst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4070" y="2017330"/>
            <a:ext cx="522071" cy="43404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/>
          <a:srcRect t="17519"/>
          <a:stretch/>
        </p:blipFill>
        <p:spPr>
          <a:xfrm>
            <a:off x="3632526" y="5971837"/>
            <a:ext cx="629526" cy="32452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4"/>
          <a:srcRect t="13489"/>
          <a:stretch/>
        </p:blipFill>
        <p:spPr>
          <a:xfrm>
            <a:off x="11256574" y="947461"/>
            <a:ext cx="451125" cy="26783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28264" y="947461"/>
            <a:ext cx="163918" cy="25461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6"/>
          <a:srcRect t="17335" b="7860"/>
          <a:stretch/>
        </p:blipFill>
        <p:spPr>
          <a:xfrm>
            <a:off x="7603012" y="6134099"/>
            <a:ext cx="496163" cy="31560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7"/>
          <a:srcRect t="10739"/>
          <a:stretch/>
        </p:blipFill>
        <p:spPr>
          <a:xfrm>
            <a:off x="4550294" y="6093160"/>
            <a:ext cx="482435" cy="294639"/>
          </a:xfrm>
          <a:prstGeom prst="rect">
            <a:avLst/>
          </a:prstGeom>
        </p:spPr>
      </p:pic>
      <p:pic>
        <p:nvPicPr>
          <p:cNvPr id="21" name="Picture 20" descr="Little Red Hen: Amazon.co.uk: Allen, Jonathan: 9780552548120: Books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2269" y="3201008"/>
            <a:ext cx="639826" cy="54579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 descr="https://www.amazon.co.uk/images/I/51mxtOPF2YL._SX468_BO1,204,203,200_.jpg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3418" y="3902403"/>
            <a:ext cx="676643" cy="596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 descr="https://www.amazon.co.uk/images/I/616lF0InLEL._SX496_BO1,204,203,200_.jpg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6866" y="3331536"/>
            <a:ext cx="563193" cy="6203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/>
          <p:cNvPicPr/>
          <p:nvPr/>
        </p:nvPicPr>
        <p:blipFill>
          <a:blip r:embed="rId11"/>
          <a:stretch>
            <a:fillRect/>
          </a:stretch>
        </p:blipFill>
        <p:spPr>
          <a:xfrm>
            <a:off x="9961386" y="4082712"/>
            <a:ext cx="566793" cy="550869"/>
          </a:xfrm>
          <a:prstGeom prst="rect">
            <a:avLst/>
          </a:prstGeom>
        </p:spPr>
      </p:pic>
      <p:pic>
        <p:nvPicPr>
          <p:cNvPr id="31" name="Picture 30"/>
          <p:cNvPicPr/>
          <p:nvPr/>
        </p:nvPicPr>
        <p:blipFill>
          <a:blip r:embed="rId12"/>
          <a:stretch>
            <a:fillRect/>
          </a:stretch>
        </p:blipFill>
        <p:spPr>
          <a:xfrm>
            <a:off x="10275952" y="3284550"/>
            <a:ext cx="684212" cy="645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891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388</Words>
  <Application>Microsoft Office PowerPoint</Application>
  <PresentationFormat>Widescreen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Affectionately Yours</vt:lpstr>
      <vt:lpstr>Arial</vt:lpstr>
      <vt:lpstr>Calibri</vt:lpstr>
      <vt:lpstr>Calibri Light</vt:lpstr>
      <vt:lpstr>Twinkl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Peart</dc:creator>
  <cp:lastModifiedBy>Jen King</cp:lastModifiedBy>
  <cp:revision>15</cp:revision>
  <cp:lastPrinted>2023-11-28T12:55:09Z</cp:lastPrinted>
  <dcterms:created xsi:type="dcterms:W3CDTF">2023-04-11T12:11:47Z</dcterms:created>
  <dcterms:modified xsi:type="dcterms:W3CDTF">2023-12-15T14:12:46Z</dcterms:modified>
</cp:coreProperties>
</file>