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8D9FD8A-C1A4-4EC1-827A-8F5A6C2C5D27}" type="datetimeFigureOut">
              <a:rPr lang="en-GB" smtClean="0"/>
              <a:t>03/11/2025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1807932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8D9FD8A-C1A4-4EC1-827A-8F5A6C2C5D27}" type="datetimeFigureOut">
              <a:rPr lang="en-GB" smtClean="0"/>
              <a:t>03/11/2025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1950681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8D9FD8A-C1A4-4EC1-827A-8F5A6C2C5D27}" type="datetimeFigureOut">
              <a:rPr lang="en-GB" smtClean="0"/>
              <a:t>03/11/2025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3273012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8D9FD8A-C1A4-4EC1-827A-8F5A6C2C5D27}" type="datetimeFigureOut">
              <a:rPr lang="en-GB" smtClean="0"/>
              <a:t>03/11/2025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722897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8D9FD8A-C1A4-4EC1-827A-8F5A6C2C5D27}" type="datetimeFigureOut">
              <a:rPr lang="en-GB" smtClean="0"/>
              <a:t>03/11/2025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4113296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8D9FD8A-C1A4-4EC1-827A-8F5A6C2C5D27}" type="datetimeFigureOut">
              <a:rPr lang="en-GB" smtClean="0"/>
              <a:t>03/11/2025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335804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8D9FD8A-C1A4-4EC1-827A-8F5A6C2C5D27}" type="datetimeFigureOut">
              <a:rPr lang="en-GB" smtClean="0"/>
              <a:t>03/11/2025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2174647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8D9FD8A-C1A4-4EC1-827A-8F5A6C2C5D27}" type="datetimeFigureOut">
              <a:rPr lang="en-GB" smtClean="0"/>
              <a:t>03/11/2025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3958688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D9FD8A-C1A4-4EC1-827A-8F5A6C2C5D27}" type="datetimeFigureOut">
              <a:rPr lang="en-GB" smtClean="0"/>
              <a:t>03/11/2025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1829380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8D9FD8A-C1A4-4EC1-827A-8F5A6C2C5D27}" type="datetimeFigureOut">
              <a:rPr lang="en-GB" smtClean="0"/>
              <a:t>03/11/2025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316163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8D9FD8A-C1A4-4EC1-827A-8F5A6C2C5D27}" type="datetimeFigureOut">
              <a:rPr lang="en-GB" smtClean="0"/>
              <a:t>03/11/2025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908058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D9FD8A-C1A4-4EC1-827A-8F5A6C2C5D27}" type="datetimeFigureOut">
              <a:rPr lang="en-GB" smtClean="0"/>
              <a:t>03/11/2025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7EE41A-2EBF-4553-8F9E-C44CA2FBD46B}" type="slidenum">
              <a:rPr lang="en-GB" smtClean="0"/>
              <a:t>‹#›</a:t>
            </a:fld>
            <a:endParaRPr lang="en-GB"/>
          </a:p>
        </p:txBody>
      </p:sp>
    </p:spTree>
    <p:extLst>
      <p:ext uri="{BB962C8B-B14F-4D97-AF65-F5344CB8AC3E}">
        <p14:creationId xmlns:p14="http://schemas.microsoft.com/office/powerpoint/2010/main" val="687499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821838067"/>
              </p:ext>
            </p:extLst>
          </p:nvPr>
        </p:nvGraphicFramePr>
        <p:xfrm>
          <a:off x="150948" y="144897"/>
          <a:ext cx="11962674" cy="6644546"/>
        </p:xfrm>
        <a:graphic>
          <a:graphicData uri="http://schemas.openxmlformats.org/drawingml/2006/table">
            <a:tbl>
              <a:tblPr firstRow="1" bandRow="1">
                <a:tableStyleId>{5C22544A-7EE6-4342-B048-85BDC9FD1C3A}</a:tableStyleId>
              </a:tblPr>
              <a:tblGrid>
                <a:gridCol w="3987558">
                  <a:extLst>
                    <a:ext uri="{9D8B030D-6E8A-4147-A177-3AD203B41FA5}">
                      <a16:colId xmlns:a16="http://schemas.microsoft.com/office/drawing/2014/main" val="3415927914"/>
                    </a:ext>
                  </a:extLst>
                </a:gridCol>
                <a:gridCol w="3987558">
                  <a:extLst>
                    <a:ext uri="{9D8B030D-6E8A-4147-A177-3AD203B41FA5}">
                      <a16:colId xmlns:a16="http://schemas.microsoft.com/office/drawing/2014/main" val="866025465"/>
                    </a:ext>
                  </a:extLst>
                </a:gridCol>
                <a:gridCol w="3987558">
                  <a:extLst>
                    <a:ext uri="{9D8B030D-6E8A-4147-A177-3AD203B41FA5}">
                      <a16:colId xmlns:a16="http://schemas.microsoft.com/office/drawing/2014/main" val="2975391216"/>
                    </a:ext>
                  </a:extLst>
                </a:gridCol>
              </a:tblGrid>
              <a:tr h="800888">
                <a:tc gridSpan="3">
                  <a:txBody>
                    <a:bodyPr/>
                    <a:lstStyle/>
                    <a:p>
                      <a:pPr algn="ctr"/>
                      <a:r>
                        <a:rPr lang="en-GB" sz="2400" b="0" dirty="0" smtClean="0">
                          <a:solidFill>
                            <a:schemeClr val="accent6">
                              <a:lumMod val="75000"/>
                            </a:schemeClr>
                          </a:solidFill>
                          <a:latin typeface="Affectionately Yours" pitchFamily="2" charset="0"/>
                        </a:rPr>
                        <a:t>Ellwood Community Primary School</a:t>
                      </a:r>
                      <a:r>
                        <a:rPr lang="en-GB" sz="2400" b="0" baseline="0" dirty="0" smtClean="0">
                          <a:solidFill>
                            <a:schemeClr val="accent6">
                              <a:lumMod val="75000"/>
                            </a:schemeClr>
                          </a:solidFill>
                          <a:latin typeface="Affectionately Yours" pitchFamily="2" charset="0"/>
                        </a:rPr>
                        <a:t> – Core Subject Overview</a:t>
                      </a:r>
                    </a:p>
                    <a:p>
                      <a:pPr algn="ctr"/>
                      <a:r>
                        <a:rPr lang="en-GB" sz="2400" baseline="0" dirty="0" smtClean="0">
                          <a:solidFill>
                            <a:schemeClr val="accent6">
                              <a:lumMod val="75000"/>
                            </a:schemeClr>
                          </a:solidFill>
                          <a:latin typeface="Affectionately Yours" pitchFamily="2" charset="0"/>
                        </a:rPr>
                        <a:t>Year 2, Autumn Term 2</a:t>
                      </a:r>
                      <a:endParaRPr lang="en-GB" sz="2400" dirty="0">
                        <a:solidFill>
                          <a:schemeClr val="accent6">
                            <a:lumMod val="75000"/>
                          </a:schemeClr>
                        </a:solidFill>
                        <a:latin typeface="Affectionately Yours" pitchFamily="2"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hMerge="1">
                  <a:txBody>
                    <a:bodyPr/>
                    <a:lstStyle/>
                    <a:p>
                      <a:endParaRPr lang="en-GB"/>
                    </a:p>
                  </a:txBody>
                  <a:tcPr/>
                </a:tc>
                <a:tc hMerge="1">
                  <a:txBody>
                    <a:bodyPr/>
                    <a:lstStyle/>
                    <a:p>
                      <a:endParaRPr lang="en-GB" dirty="0"/>
                    </a:p>
                  </a:txBody>
                  <a:tcPr/>
                </a:tc>
                <a:extLst>
                  <a:ext uri="{0D108BD9-81ED-4DB2-BD59-A6C34878D82A}">
                    <a16:rowId xmlns:a16="http://schemas.microsoft.com/office/drawing/2014/main" val="3355517563"/>
                  </a:ext>
                </a:extLst>
              </a:tr>
              <a:tr h="355950">
                <a:tc>
                  <a:txBody>
                    <a:bodyPr/>
                    <a:lstStyle/>
                    <a:p>
                      <a:pPr algn="ctr"/>
                      <a:r>
                        <a:rPr lang="en-GB" dirty="0" smtClean="0">
                          <a:latin typeface="Twinkl" panose="02000000000000000000" pitchFamily="2" charset="0"/>
                        </a:rPr>
                        <a:t>English</a:t>
                      </a:r>
                      <a:endParaRPr lang="en-GB" dirty="0">
                        <a:latin typeface="Twinkl" panose="02000000000000000000" pitchFamily="2"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rgbClr val="CCCCFF"/>
                    </a:solidFill>
                  </a:tcPr>
                </a:tc>
                <a:tc>
                  <a:txBody>
                    <a:bodyPr/>
                    <a:lstStyle/>
                    <a:p>
                      <a:pPr algn="ctr"/>
                      <a:r>
                        <a:rPr lang="en-GB" dirty="0" smtClean="0">
                          <a:latin typeface="Twinkl" panose="02000000000000000000" pitchFamily="2" charset="0"/>
                        </a:rPr>
                        <a:t>Maths</a:t>
                      </a:r>
                      <a:endParaRPr lang="en-GB" dirty="0">
                        <a:latin typeface="Twinkl" panose="02000000000000000000" pitchFamily="2"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lang="en-GB" dirty="0" smtClean="0">
                          <a:latin typeface="Twinkl" panose="02000000000000000000" pitchFamily="2" charset="0"/>
                        </a:rPr>
                        <a:t>Science</a:t>
                      </a:r>
                      <a:endParaRPr lang="en-GB" dirty="0">
                        <a:latin typeface="Twinkl" panose="02000000000000000000" pitchFamily="2"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2320289334"/>
                  </a:ext>
                </a:extLst>
              </a:tr>
              <a:tr h="5455826">
                <a:tc>
                  <a:txBody>
                    <a:bodyPr/>
                    <a:lstStyle/>
                    <a:p>
                      <a:r>
                        <a:rPr lang="en-US" sz="1400" dirty="0" smtClean="0">
                          <a:latin typeface="Twinkl" panose="02000000000000000000" pitchFamily="2" charset="0"/>
                        </a:rPr>
                        <a:t>English Units:</a:t>
                      </a:r>
                    </a:p>
                    <a:p>
                      <a:r>
                        <a:rPr lang="en-US" sz="1400" dirty="0" smtClean="0">
                          <a:latin typeface="Twinkl" panose="02000000000000000000" pitchFamily="2" charset="0"/>
                        </a:rPr>
                        <a:t>We</a:t>
                      </a:r>
                      <a:r>
                        <a:rPr lang="en-US" sz="1400" baseline="0" dirty="0" smtClean="0">
                          <a:latin typeface="Twinkl" panose="02000000000000000000" pitchFamily="2" charset="0"/>
                        </a:rPr>
                        <a:t> will use the quality text ‘The Owl who was Afraid of the Dark’. The children will be writing diary entries from Plop (the young owl) and then poetry inspired by the book.</a:t>
                      </a:r>
                    </a:p>
                    <a:p>
                      <a:endParaRPr lang="en-US" sz="1400" baseline="0" dirty="0" smtClean="0">
                        <a:latin typeface="Twinkl" panose="02000000000000000000" pitchFamily="2" charset="0"/>
                      </a:endParaRPr>
                    </a:p>
                    <a:p>
                      <a:endParaRPr lang="en-US" sz="1400" baseline="0" dirty="0" smtClean="0">
                        <a:latin typeface="Twinkl" panose="02000000000000000000" pitchFamily="2" charset="0"/>
                      </a:endParaRPr>
                    </a:p>
                    <a:p>
                      <a:endParaRPr lang="en-US" sz="1400" dirty="0" smtClean="0">
                        <a:latin typeface="Twinkl" panose="02000000000000000000" pitchFamily="2" charset="0"/>
                      </a:endParaRPr>
                    </a:p>
                    <a:p>
                      <a:pPr algn="ctr"/>
                      <a:r>
                        <a:rPr lang="en-US" sz="1400" dirty="0" smtClean="0">
                          <a:latin typeface="Twinkl" panose="02000000000000000000" pitchFamily="2" charset="0"/>
                        </a:rPr>
                        <a:t>Spellings</a:t>
                      </a:r>
                      <a:r>
                        <a:rPr lang="en-GB" sz="1400" dirty="0" smtClean="0">
                          <a:latin typeface="Twinkl" panose="02000000000000000000" pitchFamily="2" charset="0"/>
                        </a:rPr>
                        <a:t>:</a:t>
                      </a:r>
                    </a:p>
                    <a:p>
                      <a:pPr algn="r"/>
                      <a:r>
                        <a:rPr lang="en-US" sz="1400" dirty="0" smtClean="0">
                          <a:latin typeface="Twinkl" panose="02000000000000000000" pitchFamily="2" charset="0"/>
                        </a:rPr>
                        <a:t>              </a:t>
                      </a:r>
                    </a:p>
                    <a:p>
                      <a:pPr algn="r"/>
                      <a:endParaRPr lang="en-US" sz="1400" kern="1200" dirty="0" smtClean="0">
                        <a:solidFill>
                          <a:schemeClr val="dk1"/>
                        </a:solidFill>
                        <a:effectLst/>
                        <a:latin typeface="Twinkl" panose="02000000000000000000" pitchFamily="2" charset="0"/>
                        <a:ea typeface="+mn-ea"/>
                        <a:cs typeface="+mn-cs"/>
                      </a:endParaRPr>
                    </a:p>
                    <a:p>
                      <a:pPr algn="r"/>
                      <a:endParaRPr lang="en-US" sz="1400" kern="1200" dirty="0" smtClean="0">
                        <a:solidFill>
                          <a:schemeClr val="dk1"/>
                        </a:solidFill>
                        <a:effectLst/>
                        <a:latin typeface="Twinkl" panose="02000000000000000000" pitchFamily="2" charset="0"/>
                        <a:ea typeface="+mn-ea"/>
                        <a:cs typeface="+mn-cs"/>
                      </a:endParaRPr>
                    </a:p>
                    <a:p>
                      <a:pPr algn="r"/>
                      <a:endParaRPr lang="en-US" sz="1400" kern="1200" dirty="0" smtClean="0">
                        <a:solidFill>
                          <a:schemeClr val="dk1"/>
                        </a:solidFill>
                        <a:effectLst/>
                        <a:latin typeface="Twinkl" panose="02000000000000000000" pitchFamily="2" charset="0"/>
                        <a:ea typeface="+mn-ea"/>
                        <a:cs typeface="+mn-cs"/>
                      </a:endParaRPr>
                    </a:p>
                    <a:p>
                      <a:pPr algn="r"/>
                      <a:endParaRPr lang="en-US" sz="1400" kern="1200" dirty="0" smtClean="0">
                        <a:solidFill>
                          <a:schemeClr val="dk1"/>
                        </a:solidFill>
                        <a:effectLst/>
                        <a:latin typeface="Twinkl" panose="02000000000000000000" pitchFamily="2" charset="0"/>
                        <a:ea typeface="+mn-ea"/>
                        <a:cs typeface="+mn-cs"/>
                      </a:endParaRPr>
                    </a:p>
                    <a:p>
                      <a:endParaRPr lang="en-US" sz="1400" kern="1200" dirty="0" smtClean="0">
                        <a:solidFill>
                          <a:schemeClr val="dk1"/>
                        </a:solidFill>
                        <a:effectLst/>
                        <a:latin typeface="Twinkl" panose="02000000000000000000"/>
                        <a:ea typeface="+mn-ea"/>
                        <a:cs typeface="+mn-cs"/>
                      </a:endParaRPr>
                    </a:p>
                    <a:p>
                      <a:endParaRPr lang="en-US" sz="1400" kern="1200" dirty="0" smtClean="0">
                        <a:solidFill>
                          <a:schemeClr val="dk1"/>
                        </a:solidFill>
                        <a:effectLst/>
                        <a:latin typeface="Twinkl" panose="02000000000000000000"/>
                        <a:ea typeface="+mn-ea"/>
                        <a:cs typeface="+mn-cs"/>
                      </a:endParaRPr>
                    </a:p>
                    <a:p>
                      <a:endParaRPr lang="en-US" sz="1400" kern="1200" dirty="0" smtClean="0">
                        <a:solidFill>
                          <a:schemeClr val="dk1"/>
                        </a:solidFill>
                        <a:effectLst/>
                        <a:latin typeface="Twinkl" panose="02000000000000000000"/>
                        <a:ea typeface="+mn-ea"/>
                        <a:cs typeface="+mn-cs"/>
                      </a:endParaRPr>
                    </a:p>
                    <a:p>
                      <a:endParaRPr lang="en-US" sz="1400" kern="1200" dirty="0" smtClean="0">
                        <a:solidFill>
                          <a:schemeClr val="dk1"/>
                        </a:solidFill>
                        <a:effectLst/>
                        <a:latin typeface="Twinkl" panose="02000000000000000000"/>
                        <a:ea typeface="+mn-ea"/>
                        <a:cs typeface="+mn-cs"/>
                      </a:endParaRPr>
                    </a:p>
                    <a:p>
                      <a:endParaRPr lang="en-US" sz="1400" kern="1200" dirty="0" smtClean="0">
                        <a:solidFill>
                          <a:schemeClr val="dk1"/>
                        </a:solidFill>
                        <a:effectLst/>
                        <a:latin typeface="Twinkl" panose="02000000000000000000"/>
                        <a:ea typeface="+mn-ea"/>
                        <a:cs typeface="+mn-cs"/>
                      </a:endParaRPr>
                    </a:p>
                    <a:p>
                      <a:endParaRPr lang="en-US" sz="1400" kern="1200" dirty="0" smtClean="0">
                        <a:solidFill>
                          <a:schemeClr val="dk1"/>
                        </a:solidFill>
                        <a:effectLst/>
                        <a:latin typeface="Twinkl" panose="02000000000000000000"/>
                        <a:ea typeface="+mn-ea"/>
                        <a:cs typeface="+mn-cs"/>
                      </a:endParaRPr>
                    </a:p>
                    <a:p>
                      <a:r>
                        <a:rPr lang="en-US" sz="1400" kern="1200" dirty="0" smtClean="0">
                          <a:solidFill>
                            <a:schemeClr val="dk1"/>
                          </a:solidFill>
                          <a:effectLst/>
                          <a:latin typeface="Twinkl" panose="02000000000000000000"/>
                          <a:ea typeface="+mn-ea"/>
                          <a:cs typeface="+mn-cs"/>
                        </a:rPr>
                        <a:t>Grammar:</a:t>
                      </a:r>
                    </a:p>
                    <a:p>
                      <a:r>
                        <a:rPr lang="en-US" sz="1400" kern="1200" dirty="0" smtClean="0">
                          <a:solidFill>
                            <a:schemeClr val="dk1"/>
                          </a:solidFill>
                          <a:effectLst/>
                          <a:latin typeface="Twinkl" panose="02000000000000000000"/>
                          <a:ea typeface="+mn-ea"/>
                          <a:cs typeface="+mn-cs"/>
                        </a:rPr>
                        <a:t>We will continue learning about adjectives, adverbs, verbs, conjunctions and nouns. </a:t>
                      </a:r>
                      <a:endParaRPr lang="en-US" sz="1400" dirty="0" smtClean="0">
                        <a:latin typeface="Twinkl" panose="0200000000000000000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t"/>
                      <a:r>
                        <a:rPr lang="en-GB" sz="1400" kern="1200" dirty="0" smtClean="0">
                          <a:solidFill>
                            <a:schemeClr val="dk1"/>
                          </a:solidFill>
                          <a:effectLst/>
                          <a:latin typeface="Twinkl" panose="02000000000000000000" pitchFamily="2" charset="0"/>
                          <a:ea typeface="+mn-ea"/>
                          <a:cs typeface="+mn-cs"/>
                        </a:rPr>
                        <a:t>Addition</a:t>
                      </a:r>
                      <a:r>
                        <a:rPr lang="en-GB" sz="1400" kern="1200" baseline="0" dirty="0" smtClean="0">
                          <a:solidFill>
                            <a:schemeClr val="dk1"/>
                          </a:solidFill>
                          <a:effectLst/>
                          <a:latin typeface="Twinkl" panose="02000000000000000000" pitchFamily="2" charset="0"/>
                          <a:ea typeface="+mn-ea"/>
                          <a:cs typeface="+mn-cs"/>
                        </a:rPr>
                        <a:t> and Subtraction</a:t>
                      </a:r>
                    </a:p>
                    <a:p>
                      <a:pPr algn="ctr" fontAlgn="t"/>
                      <a:r>
                        <a:rPr lang="en-GB" sz="1400" kern="1200" baseline="0" dirty="0" smtClean="0">
                          <a:solidFill>
                            <a:schemeClr val="dk1"/>
                          </a:solidFill>
                          <a:effectLst/>
                          <a:latin typeface="Twinkl" panose="02000000000000000000" pitchFamily="2" charset="0"/>
                          <a:ea typeface="+mn-ea"/>
                          <a:cs typeface="+mn-cs"/>
                        </a:rPr>
                        <a:t> </a:t>
                      </a:r>
                      <a:r>
                        <a:rPr lang="en-US" sz="1400" kern="1200" dirty="0" smtClean="0">
                          <a:solidFill>
                            <a:schemeClr val="dk1"/>
                          </a:solidFill>
                          <a:effectLst/>
                          <a:latin typeface="Twinkl" panose="02000000000000000000"/>
                          <a:ea typeface="+mn-ea"/>
                          <a:cs typeface="+mn-cs"/>
                        </a:rPr>
                        <a:t>Add and subtract</a:t>
                      </a:r>
                      <a:r>
                        <a:rPr lang="en-US" sz="1400" kern="1200" baseline="0" dirty="0" smtClean="0">
                          <a:solidFill>
                            <a:schemeClr val="dk1"/>
                          </a:solidFill>
                          <a:effectLst/>
                          <a:latin typeface="Twinkl" panose="02000000000000000000"/>
                          <a:ea typeface="+mn-ea"/>
                          <a:cs typeface="+mn-cs"/>
                        </a:rPr>
                        <a:t> </a:t>
                      </a:r>
                      <a:r>
                        <a:rPr lang="en-US" sz="1400" kern="1200" dirty="0" smtClean="0">
                          <a:solidFill>
                            <a:schemeClr val="dk1"/>
                          </a:solidFill>
                          <a:effectLst/>
                          <a:latin typeface="Twinkl" panose="02000000000000000000"/>
                          <a:ea typeface="+mn-ea"/>
                          <a:cs typeface="+mn-cs"/>
                        </a:rPr>
                        <a:t>numbers using concrete objects, pictorial representations, and mentally, including: a two-digit number and ones; a two-digit number and tens; two two-digit numbers; adding three one-digit numbers. Show that the        addition of two numbers can be done in any order (commutative) and subtraction of one number from another cannot. </a:t>
                      </a:r>
                    </a:p>
                    <a:p>
                      <a:pPr algn="ctr" fontAlgn="t"/>
                      <a:endParaRPr lang="en-GB" sz="1400" kern="1200" dirty="0" smtClean="0">
                        <a:solidFill>
                          <a:schemeClr val="dk1"/>
                        </a:solidFill>
                        <a:effectLst/>
                        <a:latin typeface="Twinkl" panose="02000000000000000000" pitchFamily="2" charset="0"/>
                        <a:ea typeface="+mn-ea"/>
                        <a:cs typeface="+mn-cs"/>
                      </a:endParaRPr>
                    </a:p>
                    <a:p>
                      <a:pPr algn="ctr" fontAlgn="t"/>
                      <a:r>
                        <a:rPr lang="en-US" sz="1400" kern="1200" dirty="0" smtClean="0">
                          <a:solidFill>
                            <a:schemeClr val="dk1"/>
                          </a:solidFill>
                          <a:effectLst/>
                          <a:latin typeface="Twinkl" panose="02000000000000000000" pitchFamily="2" charset="0"/>
                          <a:ea typeface="+mn-ea"/>
                          <a:cs typeface="+mn-cs"/>
                        </a:rPr>
                        <a:t>Money </a:t>
                      </a:r>
                    </a:p>
                    <a:p>
                      <a:pPr algn="ctr" fontAlgn="t"/>
                      <a:r>
                        <a:rPr lang="en-GB" sz="1400" kern="1200" dirty="0" smtClean="0">
                          <a:solidFill>
                            <a:schemeClr val="dk1"/>
                          </a:solidFill>
                          <a:effectLst/>
                          <a:latin typeface="Twinkl" panose="02000000000000000000" pitchFamily="2" charset="0"/>
                          <a:ea typeface="+mn-ea"/>
                          <a:cs typeface="+mn-cs"/>
                        </a:rPr>
                        <a:t>We will be learning to recognise and use symbols for pounds (£) and pence (p); combine amounts to make a particular value.</a:t>
                      </a:r>
                      <a:r>
                        <a:rPr lang="en-GB" sz="1400" kern="1200" baseline="0" dirty="0" smtClean="0">
                          <a:solidFill>
                            <a:schemeClr val="dk1"/>
                          </a:solidFill>
                          <a:effectLst/>
                          <a:latin typeface="Twinkl" panose="02000000000000000000" pitchFamily="2" charset="0"/>
                          <a:ea typeface="+mn-ea"/>
                          <a:cs typeface="+mn-cs"/>
                        </a:rPr>
                        <a:t> F</a:t>
                      </a:r>
                      <a:r>
                        <a:rPr lang="en-GB" sz="1400" kern="1200" dirty="0" smtClean="0">
                          <a:solidFill>
                            <a:schemeClr val="dk1"/>
                          </a:solidFill>
                          <a:effectLst/>
                          <a:latin typeface="Twinkl" panose="02000000000000000000" pitchFamily="2" charset="0"/>
                          <a:ea typeface="+mn-ea"/>
                          <a:cs typeface="+mn-cs"/>
                        </a:rPr>
                        <a:t>ind different combinations of coins that equal the same amounts of money. Solve simple problems in a practical context involving addition and subtraction of money of the same unit, including giving change</a:t>
                      </a:r>
                    </a:p>
                    <a:p>
                      <a:pPr algn="ctr" fontAlgn="t"/>
                      <a:endParaRPr lang="en-GB" sz="1400" kern="1200" dirty="0" smtClean="0">
                        <a:solidFill>
                          <a:schemeClr val="dk1"/>
                        </a:solidFill>
                        <a:effectLst/>
                        <a:latin typeface="Twinkl" panose="02000000000000000000" pitchFamily="2" charset="0"/>
                        <a:ea typeface="+mn-ea"/>
                        <a:cs typeface="+mn-cs"/>
                      </a:endParaRPr>
                    </a:p>
                    <a:p>
                      <a:pPr algn="ctr"/>
                      <a:endParaRPr lang="en-GB" sz="1400" kern="1200" dirty="0" smtClean="0">
                        <a:solidFill>
                          <a:schemeClr val="dk1"/>
                        </a:solidFill>
                        <a:effectLst/>
                        <a:latin typeface="Twinkl" panose="02000000000000000000"/>
                        <a:ea typeface="+mn-ea"/>
                        <a:cs typeface="+mn-cs"/>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ase"/>
                      <a:r>
                        <a:rPr lang="en-US" sz="1400" b="0" i="0" kern="1200" dirty="0" smtClean="0">
                          <a:solidFill>
                            <a:schemeClr val="dk1"/>
                          </a:solidFill>
                          <a:effectLst/>
                          <a:latin typeface="Twinkl" panose="02000000000000000000" pitchFamily="2" charset="0"/>
                          <a:ea typeface="+mn-ea"/>
                          <a:cs typeface="+mn-cs"/>
                        </a:rPr>
                        <a:t>Materials </a:t>
                      </a:r>
                    </a:p>
                    <a:p>
                      <a:pPr algn="ctr" fontAlgn="base"/>
                      <a:r>
                        <a:rPr lang="en-GB" sz="1400" b="0" i="0" kern="1200" dirty="0" smtClean="0">
                          <a:solidFill>
                            <a:schemeClr val="dk1"/>
                          </a:solidFill>
                          <a:effectLst/>
                          <a:latin typeface="Twinkl" panose="02000000000000000000" pitchFamily="2" charset="0"/>
                          <a:ea typeface="+mn-ea"/>
                          <a:cs typeface="+mn-cs"/>
                        </a:rPr>
                        <a:t>Uses of Everyday Materials unit will explore the uses of everyday materials including wood, plastic, metal, glass, brick, paper and cardboard. Children will</a:t>
                      </a:r>
                      <a:r>
                        <a:rPr lang="en-GB" sz="1400" b="0" i="0" kern="1200" baseline="0" dirty="0" smtClean="0">
                          <a:solidFill>
                            <a:schemeClr val="dk1"/>
                          </a:solidFill>
                          <a:effectLst/>
                          <a:latin typeface="Twinkl" panose="02000000000000000000" pitchFamily="2" charset="0"/>
                          <a:ea typeface="+mn-ea"/>
                          <a:cs typeface="+mn-cs"/>
                        </a:rPr>
                        <a:t> </a:t>
                      </a:r>
                      <a:r>
                        <a:rPr lang="en-GB" sz="1400" b="0" i="0" kern="1200" dirty="0" smtClean="0">
                          <a:solidFill>
                            <a:schemeClr val="dk1"/>
                          </a:solidFill>
                          <a:effectLst/>
                          <a:latin typeface="Twinkl" panose="02000000000000000000" pitchFamily="2" charset="0"/>
                          <a:ea typeface="+mn-ea"/>
                          <a:cs typeface="+mn-cs"/>
                        </a:rPr>
                        <a:t>go on to compare the suitability of different everyday materials for different purposes. They will explore how objects made of some everyday materials can change shape</a:t>
                      </a:r>
                      <a:r>
                        <a:rPr lang="en-GB" sz="1400" b="0" i="0" kern="1200" baseline="0" dirty="0" smtClean="0">
                          <a:solidFill>
                            <a:schemeClr val="dk1"/>
                          </a:solidFill>
                          <a:effectLst/>
                          <a:latin typeface="Twinkl" panose="02000000000000000000" pitchFamily="2" charset="0"/>
                          <a:ea typeface="+mn-ea"/>
                          <a:cs typeface="+mn-cs"/>
                        </a:rPr>
                        <a:t> and how the same material can be changed in different ways, depending on its structure and purpose. The children will carry out simple experiments, predicting the outcomes and then testing their hypothesises. We will sorting and classifying materials and objects in different ways, based on their properties and purpose. </a:t>
                      </a:r>
                    </a:p>
                    <a:p>
                      <a:pPr algn="ctr" fontAlgn="base"/>
                      <a:endParaRPr lang="en-GB" sz="1400" b="0" i="0" kern="1200" dirty="0" smtClean="0">
                        <a:solidFill>
                          <a:schemeClr val="dk1"/>
                        </a:solidFill>
                        <a:effectLst/>
                        <a:latin typeface="Twinkl" panose="02000000000000000000" pitchFamily="2" charset="0"/>
                        <a:ea typeface="+mn-ea"/>
                        <a:cs typeface="+mn-cs"/>
                      </a:endParaRPr>
                    </a:p>
                    <a:p>
                      <a:pPr algn="ctr" fontAlgn="base"/>
                      <a:endParaRPr lang="en-GB" sz="1400" b="0" i="0" kern="1200" dirty="0" smtClean="0">
                        <a:solidFill>
                          <a:schemeClr val="dk1"/>
                        </a:solidFill>
                        <a:effectLst/>
                        <a:latin typeface="Twinkl" panose="02000000000000000000" pitchFamily="2" charset="0"/>
                        <a:ea typeface="+mn-ea"/>
                        <a:cs typeface="+mn-cs"/>
                      </a:endParaRPr>
                    </a:p>
                    <a:p>
                      <a:pPr algn="ctr">
                        <a:lnSpc>
                          <a:spcPct val="107000"/>
                        </a:lnSpc>
                        <a:spcAft>
                          <a:spcPts val="800"/>
                        </a:spcAft>
                      </a:pPr>
                      <a:endParaRPr lang="en-US" sz="1400" b="0" i="0" kern="1200" dirty="0" smtClean="0">
                        <a:solidFill>
                          <a:schemeClr val="dk1"/>
                        </a:solidFill>
                        <a:effectLst/>
                        <a:latin typeface="Twinkl" panose="02000000000000000000" pitchFamily="2" charset="0"/>
                        <a:ea typeface="+mn-ea"/>
                        <a:cs typeface="+mn-cs"/>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96984999"/>
                  </a:ext>
                </a:extLst>
              </a:tr>
            </a:tbl>
          </a:graphicData>
        </a:graphic>
      </p:graphicFrame>
      <p:sp>
        <p:nvSpPr>
          <p:cNvPr id="7" name="TextBox 6"/>
          <p:cNvSpPr txBox="1"/>
          <p:nvPr/>
        </p:nvSpPr>
        <p:spPr>
          <a:xfrm>
            <a:off x="1590766" y="3722914"/>
            <a:ext cx="2411831" cy="1815882"/>
          </a:xfrm>
          <a:prstGeom prst="rect">
            <a:avLst/>
          </a:prstGeom>
          <a:noFill/>
        </p:spPr>
        <p:txBody>
          <a:bodyPr wrap="square" rtlCol="0">
            <a:spAutoFit/>
          </a:bodyPr>
          <a:lstStyle/>
          <a:p>
            <a:pPr algn="ctr"/>
            <a:r>
              <a:rPr lang="en-US" sz="1400" dirty="0">
                <a:latin typeface="Twinkl" panose="02000000000000000000" pitchFamily="2" charset="0"/>
              </a:rPr>
              <a:t>This term we </a:t>
            </a:r>
            <a:r>
              <a:rPr lang="en-US" sz="1400" dirty="0">
                <a:latin typeface="Twinkl" panose="02000000000000000000"/>
              </a:rPr>
              <a:t>will </a:t>
            </a:r>
            <a:r>
              <a:rPr lang="en-US" sz="1400" dirty="0" smtClean="0">
                <a:latin typeface="Twinkl" panose="02000000000000000000"/>
              </a:rPr>
              <a:t>learn ‘le’ and ‘el’ saying /</a:t>
            </a:r>
            <a:r>
              <a:rPr lang="en-US" sz="1400" dirty="0">
                <a:latin typeface="Twinkl" panose="02000000000000000000"/>
              </a:rPr>
              <a:t>l</a:t>
            </a:r>
            <a:r>
              <a:rPr lang="en-US" sz="1400" dirty="0" smtClean="0">
                <a:latin typeface="Twinkl" panose="02000000000000000000"/>
              </a:rPr>
              <a:t>/, adding the suffixes ‘-</a:t>
            </a:r>
            <a:r>
              <a:rPr lang="en-US" sz="1400" dirty="0" err="1" smtClean="0">
                <a:latin typeface="Twinkl" panose="02000000000000000000"/>
              </a:rPr>
              <a:t>er</a:t>
            </a:r>
            <a:r>
              <a:rPr lang="en-US" sz="1400" dirty="0" smtClean="0">
                <a:latin typeface="Twinkl" panose="02000000000000000000"/>
              </a:rPr>
              <a:t>’ and ‘-</a:t>
            </a:r>
            <a:r>
              <a:rPr lang="en-US" sz="1400" dirty="0" err="1" smtClean="0">
                <a:latin typeface="Twinkl" panose="02000000000000000000"/>
              </a:rPr>
              <a:t>est</a:t>
            </a:r>
            <a:r>
              <a:rPr lang="en-US" sz="1400" dirty="0" smtClean="0">
                <a:latin typeface="Twinkl" panose="02000000000000000000"/>
              </a:rPr>
              <a:t>’ to words ending ‘y’, ‘al’ and ‘</a:t>
            </a:r>
            <a:r>
              <a:rPr lang="en-US" sz="1400" dirty="0" err="1" smtClean="0">
                <a:latin typeface="Twinkl" panose="02000000000000000000"/>
              </a:rPr>
              <a:t>il</a:t>
            </a:r>
            <a:r>
              <a:rPr lang="en-US" sz="1400" dirty="0" smtClean="0">
                <a:latin typeface="Twinkl" panose="02000000000000000000"/>
              </a:rPr>
              <a:t>’ saying /l/, adding the suffixes ‘-</a:t>
            </a:r>
            <a:r>
              <a:rPr lang="en-US" sz="1400" dirty="0" err="1" smtClean="0">
                <a:latin typeface="Twinkl" panose="02000000000000000000"/>
              </a:rPr>
              <a:t>ed</a:t>
            </a:r>
            <a:r>
              <a:rPr lang="en-US" sz="1400" dirty="0" smtClean="0">
                <a:latin typeface="Twinkl" panose="02000000000000000000"/>
              </a:rPr>
              <a:t>’ and ‘-</a:t>
            </a:r>
            <a:r>
              <a:rPr lang="en-US" sz="1400" dirty="0" err="1" smtClean="0">
                <a:latin typeface="Twinkl" panose="02000000000000000000"/>
              </a:rPr>
              <a:t>er</a:t>
            </a:r>
            <a:r>
              <a:rPr lang="en-US" sz="1400" dirty="0" smtClean="0">
                <a:latin typeface="Twinkl" panose="02000000000000000000"/>
              </a:rPr>
              <a:t>’ to words ending ‘e’ and the ‘</a:t>
            </a:r>
            <a:r>
              <a:rPr lang="en-US" sz="1400" dirty="0" err="1" smtClean="0">
                <a:latin typeface="Twinkl" panose="02000000000000000000"/>
              </a:rPr>
              <a:t>eer</a:t>
            </a:r>
            <a:r>
              <a:rPr lang="en-US" sz="1400" dirty="0" smtClean="0">
                <a:latin typeface="Twinkl" panose="02000000000000000000"/>
              </a:rPr>
              <a:t>’ saying /ear/.  </a:t>
            </a:r>
            <a:endParaRPr lang="en-US" sz="1400" dirty="0">
              <a:solidFill>
                <a:schemeClr val="dk1"/>
              </a:solidFill>
              <a:latin typeface="Twinkl" panose="02000000000000000000"/>
            </a:endParaRPr>
          </a:p>
        </p:txBody>
      </p:sp>
      <p:pic>
        <p:nvPicPr>
          <p:cNvPr id="8" name="Picture 7"/>
          <p:cNvPicPr>
            <a:picLocks noChangeAspect="1"/>
          </p:cNvPicPr>
          <p:nvPr/>
        </p:nvPicPr>
        <p:blipFill>
          <a:blip r:embed="rId2"/>
          <a:stretch>
            <a:fillRect/>
          </a:stretch>
        </p:blipFill>
        <p:spPr>
          <a:xfrm>
            <a:off x="8633650" y="4852165"/>
            <a:ext cx="3093268" cy="1888698"/>
          </a:xfrm>
          <a:prstGeom prst="rect">
            <a:avLst/>
          </a:prstGeom>
        </p:spPr>
      </p:pic>
      <p:pic>
        <p:nvPicPr>
          <p:cNvPr id="2" name="Picture 1"/>
          <p:cNvPicPr>
            <a:picLocks noChangeAspect="1"/>
          </p:cNvPicPr>
          <p:nvPr/>
        </p:nvPicPr>
        <p:blipFill>
          <a:blip r:embed="rId3"/>
          <a:stretch>
            <a:fillRect/>
          </a:stretch>
        </p:blipFill>
        <p:spPr>
          <a:xfrm>
            <a:off x="435095" y="2624090"/>
            <a:ext cx="1086002" cy="1686160"/>
          </a:xfrm>
          <a:prstGeom prst="rect">
            <a:avLst/>
          </a:prstGeom>
        </p:spPr>
      </p:pic>
      <p:pic>
        <p:nvPicPr>
          <p:cNvPr id="5" name="Picture 4"/>
          <p:cNvPicPr>
            <a:picLocks noChangeAspect="1"/>
          </p:cNvPicPr>
          <p:nvPr/>
        </p:nvPicPr>
        <p:blipFill>
          <a:blip r:embed="rId4"/>
          <a:stretch>
            <a:fillRect/>
          </a:stretch>
        </p:blipFill>
        <p:spPr>
          <a:xfrm>
            <a:off x="5004336" y="5538796"/>
            <a:ext cx="2255898" cy="1193202"/>
          </a:xfrm>
          <a:prstGeom prst="rect">
            <a:avLst/>
          </a:prstGeom>
        </p:spPr>
      </p:pic>
    </p:spTree>
    <p:extLst>
      <p:ext uri="{BB962C8B-B14F-4D97-AF65-F5344CB8AC3E}">
        <p14:creationId xmlns:p14="http://schemas.microsoft.com/office/powerpoint/2010/main" val="8400808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174</TotalTime>
  <Words>384</Words>
  <Application>Microsoft Office PowerPoint</Application>
  <PresentationFormat>Widescreen</PresentationFormat>
  <Paragraphs>33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Affectionately Yours</vt:lpstr>
      <vt:lpstr>Arial</vt:lpstr>
      <vt:lpstr>Calibri</vt:lpstr>
      <vt:lpstr>Calibri Light</vt:lpstr>
      <vt:lpstr>Twinkl</vt:lpstr>
      <vt:lpstr>Office Theme</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 Peart</dc:creator>
  <cp:lastModifiedBy>Teacher</cp:lastModifiedBy>
  <cp:revision>28</cp:revision>
  <dcterms:created xsi:type="dcterms:W3CDTF">2023-01-04T18:26:24Z</dcterms:created>
  <dcterms:modified xsi:type="dcterms:W3CDTF">2025-11-03T18:26:23Z</dcterms:modified>
</cp:coreProperties>
</file>