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Lst>
  <p:sldSz cx="9906000" cy="6858000" type="A4"/>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2474" autoAdjust="0"/>
    <p:restoredTop sz="94660"/>
  </p:normalViewPr>
  <p:slideViewPr>
    <p:cSldViewPr snapToGrid="0">
      <p:cViewPr varScale="1">
        <p:scale>
          <a:sx n="89" d="100"/>
          <a:sy n="89" d="100"/>
        </p:scale>
        <p:origin x="1214" y="7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en-GB"/>
              <a:t>Click to edit Master title style</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US" dirty="0"/>
          </a:p>
        </p:txBody>
      </p:sp>
      <p:sp>
        <p:nvSpPr>
          <p:cNvPr id="4" name="Date Placeholder 3"/>
          <p:cNvSpPr>
            <a:spLocks noGrp="1"/>
          </p:cNvSpPr>
          <p:nvPr>
            <p:ph type="dt" sz="half" idx="10"/>
          </p:nvPr>
        </p:nvSpPr>
        <p:spPr/>
        <p:txBody>
          <a:bodyPr/>
          <a:lstStyle/>
          <a:p>
            <a:fld id="{696EB861-269C-440D-8304-A611C6BF394E}" type="datetimeFigureOut">
              <a:rPr lang="en-GB" smtClean="0"/>
              <a:t>06/09/2023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BF6A6C0-2AFD-465D-9490-8CD862A4F624}" type="slidenum">
              <a:rPr lang="en-GB" smtClean="0"/>
              <a:t>‹#›</a:t>
            </a:fld>
            <a:endParaRPr lang="en-GB"/>
          </a:p>
        </p:txBody>
      </p:sp>
    </p:spTree>
    <p:extLst>
      <p:ext uri="{BB962C8B-B14F-4D97-AF65-F5344CB8AC3E}">
        <p14:creationId xmlns:p14="http://schemas.microsoft.com/office/powerpoint/2010/main" val="244550579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696EB861-269C-440D-8304-A611C6BF394E}" type="datetimeFigureOut">
              <a:rPr lang="en-GB" smtClean="0"/>
              <a:t>06/09/2023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BF6A6C0-2AFD-465D-9490-8CD862A4F624}" type="slidenum">
              <a:rPr lang="en-GB" smtClean="0"/>
              <a:t>‹#›</a:t>
            </a:fld>
            <a:endParaRPr lang="en-GB"/>
          </a:p>
        </p:txBody>
      </p:sp>
    </p:spTree>
    <p:extLst>
      <p:ext uri="{BB962C8B-B14F-4D97-AF65-F5344CB8AC3E}">
        <p14:creationId xmlns:p14="http://schemas.microsoft.com/office/powerpoint/2010/main" val="401501300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en-GB"/>
              <a:t>Click to edit Master title style</a:t>
            </a:r>
            <a:endParaRPr lang="en-US" dirty="0"/>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696EB861-269C-440D-8304-A611C6BF394E}" type="datetimeFigureOut">
              <a:rPr lang="en-GB" smtClean="0"/>
              <a:t>06/09/2023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BF6A6C0-2AFD-465D-9490-8CD862A4F624}" type="slidenum">
              <a:rPr lang="en-GB" smtClean="0"/>
              <a:t>‹#›</a:t>
            </a:fld>
            <a:endParaRPr lang="en-GB"/>
          </a:p>
        </p:txBody>
      </p:sp>
    </p:spTree>
    <p:extLst>
      <p:ext uri="{BB962C8B-B14F-4D97-AF65-F5344CB8AC3E}">
        <p14:creationId xmlns:p14="http://schemas.microsoft.com/office/powerpoint/2010/main" val="168709980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696EB861-269C-440D-8304-A611C6BF394E}" type="datetimeFigureOut">
              <a:rPr lang="en-GB" smtClean="0"/>
              <a:t>06/09/2023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BF6A6C0-2AFD-465D-9490-8CD862A4F624}" type="slidenum">
              <a:rPr lang="en-GB" smtClean="0"/>
              <a:t>‹#›</a:t>
            </a:fld>
            <a:endParaRPr lang="en-GB"/>
          </a:p>
        </p:txBody>
      </p:sp>
    </p:spTree>
    <p:extLst>
      <p:ext uri="{BB962C8B-B14F-4D97-AF65-F5344CB8AC3E}">
        <p14:creationId xmlns:p14="http://schemas.microsoft.com/office/powerpoint/2010/main" val="42314486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en-GB"/>
              <a:t>Click to edit Master title style</a:t>
            </a:r>
            <a:endParaRPr lang="en-US" dirty="0"/>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696EB861-269C-440D-8304-A611C6BF394E}" type="datetimeFigureOut">
              <a:rPr lang="en-GB" smtClean="0"/>
              <a:t>06/09/2023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BF6A6C0-2AFD-465D-9490-8CD862A4F624}" type="slidenum">
              <a:rPr lang="en-GB" smtClean="0"/>
              <a:t>‹#›</a:t>
            </a:fld>
            <a:endParaRPr lang="en-GB"/>
          </a:p>
        </p:txBody>
      </p:sp>
    </p:spTree>
    <p:extLst>
      <p:ext uri="{BB962C8B-B14F-4D97-AF65-F5344CB8AC3E}">
        <p14:creationId xmlns:p14="http://schemas.microsoft.com/office/powerpoint/2010/main" val="30631627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sz="half" idx="1"/>
          </p:nvPr>
        </p:nvSpPr>
        <p:spPr>
          <a:xfrm>
            <a:off x="681038" y="1825625"/>
            <a:ext cx="421005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Content Placeholder 3"/>
          <p:cNvSpPr>
            <a:spLocks noGrp="1"/>
          </p:cNvSpPr>
          <p:nvPr>
            <p:ph sz="half" idx="2"/>
          </p:nvPr>
        </p:nvSpPr>
        <p:spPr>
          <a:xfrm>
            <a:off x="5014913" y="1825625"/>
            <a:ext cx="421005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Date Placeholder 4"/>
          <p:cNvSpPr>
            <a:spLocks noGrp="1"/>
          </p:cNvSpPr>
          <p:nvPr>
            <p:ph type="dt" sz="half" idx="10"/>
          </p:nvPr>
        </p:nvSpPr>
        <p:spPr/>
        <p:txBody>
          <a:bodyPr/>
          <a:lstStyle/>
          <a:p>
            <a:fld id="{696EB861-269C-440D-8304-A611C6BF394E}" type="datetimeFigureOut">
              <a:rPr lang="en-GB" smtClean="0"/>
              <a:t>06/09/2023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BF6A6C0-2AFD-465D-9490-8CD862A4F624}" type="slidenum">
              <a:rPr lang="en-GB" smtClean="0"/>
              <a:t>‹#›</a:t>
            </a:fld>
            <a:endParaRPr lang="en-GB"/>
          </a:p>
        </p:txBody>
      </p:sp>
    </p:spTree>
    <p:extLst>
      <p:ext uri="{BB962C8B-B14F-4D97-AF65-F5344CB8AC3E}">
        <p14:creationId xmlns:p14="http://schemas.microsoft.com/office/powerpoint/2010/main" val="39806050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7"/>
            <a:ext cx="8543925" cy="1325563"/>
          </a:xfrm>
        </p:spPr>
        <p:txBody>
          <a:bodyPr/>
          <a:lstStyle/>
          <a:p>
            <a:r>
              <a:rPr lang="en-GB"/>
              <a:t>Click to edit Master title style</a:t>
            </a:r>
            <a:endParaRPr lang="en-US" dirty="0"/>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p:cNvSpPr>
            <a:spLocks noGrp="1"/>
          </p:cNvSpPr>
          <p:nvPr>
            <p:ph sz="half" idx="2"/>
          </p:nvPr>
        </p:nvSpPr>
        <p:spPr>
          <a:xfrm>
            <a:off x="682329" y="2505075"/>
            <a:ext cx="4190702"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p:cNvSpPr>
            <a:spLocks noGrp="1"/>
          </p:cNvSpPr>
          <p:nvPr>
            <p:ph sz="quarter" idx="4"/>
          </p:nvPr>
        </p:nvSpPr>
        <p:spPr>
          <a:xfrm>
            <a:off x="5014913" y="2505075"/>
            <a:ext cx="4211340"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7" name="Date Placeholder 6"/>
          <p:cNvSpPr>
            <a:spLocks noGrp="1"/>
          </p:cNvSpPr>
          <p:nvPr>
            <p:ph type="dt" sz="half" idx="10"/>
          </p:nvPr>
        </p:nvSpPr>
        <p:spPr/>
        <p:txBody>
          <a:bodyPr/>
          <a:lstStyle/>
          <a:p>
            <a:fld id="{696EB861-269C-440D-8304-A611C6BF394E}" type="datetimeFigureOut">
              <a:rPr lang="en-GB" smtClean="0"/>
              <a:t>06/09/2023</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3BF6A6C0-2AFD-465D-9490-8CD862A4F624}" type="slidenum">
              <a:rPr lang="en-GB" smtClean="0"/>
              <a:t>‹#›</a:t>
            </a:fld>
            <a:endParaRPr lang="en-GB"/>
          </a:p>
        </p:txBody>
      </p:sp>
    </p:spTree>
    <p:extLst>
      <p:ext uri="{BB962C8B-B14F-4D97-AF65-F5344CB8AC3E}">
        <p14:creationId xmlns:p14="http://schemas.microsoft.com/office/powerpoint/2010/main" val="18311024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Date Placeholder 2"/>
          <p:cNvSpPr>
            <a:spLocks noGrp="1"/>
          </p:cNvSpPr>
          <p:nvPr>
            <p:ph type="dt" sz="half" idx="10"/>
          </p:nvPr>
        </p:nvSpPr>
        <p:spPr/>
        <p:txBody>
          <a:bodyPr/>
          <a:lstStyle/>
          <a:p>
            <a:fld id="{696EB861-269C-440D-8304-A611C6BF394E}" type="datetimeFigureOut">
              <a:rPr lang="en-GB" smtClean="0"/>
              <a:t>06/09/2023</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3BF6A6C0-2AFD-465D-9490-8CD862A4F624}" type="slidenum">
              <a:rPr lang="en-GB" smtClean="0"/>
              <a:t>‹#›</a:t>
            </a:fld>
            <a:endParaRPr lang="en-GB"/>
          </a:p>
        </p:txBody>
      </p:sp>
    </p:spTree>
    <p:extLst>
      <p:ext uri="{BB962C8B-B14F-4D97-AF65-F5344CB8AC3E}">
        <p14:creationId xmlns:p14="http://schemas.microsoft.com/office/powerpoint/2010/main" val="15066823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96EB861-269C-440D-8304-A611C6BF394E}" type="datetimeFigureOut">
              <a:rPr lang="en-GB" smtClean="0"/>
              <a:t>06/09/2023</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3BF6A6C0-2AFD-465D-9490-8CD862A4F624}" type="slidenum">
              <a:rPr lang="en-GB" smtClean="0"/>
              <a:t>‹#›</a:t>
            </a:fld>
            <a:endParaRPr lang="en-GB"/>
          </a:p>
        </p:txBody>
      </p:sp>
    </p:spTree>
    <p:extLst>
      <p:ext uri="{BB962C8B-B14F-4D97-AF65-F5344CB8AC3E}">
        <p14:creationId xmlns:p14="http://schemas.microsoft.com/office/powerpoint/2010/main" val="19404841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en-GB"/>
              <a:t>Click to edit Master title style</a:t>
            </a:r>
            <a:endParaRPr lang="en-US" dirty="0"/>
          </a:p>
        </p:txBody>
      </p:sp>
      <p:sp>
        <p:nvSpPr>
          <p:cNvPr id="3" name="Content Placeholder 2"/>
          <p:cNvSpPr>
            <a:spLocks noGrp="1"/>
          </p:cNvSpPr>
          <p:nvPr>
            <p:ph idx="1"/>
          </p:nvPr>
        </p:nvSpPr>
        <p:spPr>
          <a:xfrm>
            <a:off x="4211340" y="987427"/>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p:cNvSpPr>
            <a:spLocks noGrp="1"/>
          </p:cNvSpPr>
          <p:nvPr>
            <p:ph type="dt" sz="half" idx="10"/>
          </p:nvPr>
        </p:nvSpPr>
        <p:spPr/>
        <p:txBody>
          <a:bodyPr/>
          <a:lstStyle/>
          <a:p>
            <a:fld id="{696EB861-269C-440D-8304-A611C6BF394E}" type="datetimeFigureOut">
              <a:rPr lang="en-GB" smtClean="0"/>
              <a:t>06/09/2023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BF6A6C0-2AFD-465D-9490-8CD862A4F624}" type="slidenum">
              <a:rPr lang="en-GB" smtClean="0"/>
              <a:t>‹#›</a:t>
            </a:fld>
            <a:endParaRPr lang="en-GB"/>
          </a:p>
        </p:txBody>
      </p:sp>
    </p:spTree>
    <p:extLst>
      <p:ext uri="{BB962C8B-B14F-4D97-AF65-F5344CB8AC3E}">
        <p14:creationId xmlns:p14="http://schemas.microsoft.com/office/powerpoint/2010/main" val="12789211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en-GB"/>
              <a:t>Click to edit Master title style</a:t>
            </a:r>
            <a:endParaRPr lang="en-US" dirty="0"/>
          </a:p>
        </p:txBody>
      </p:sp>
      <p:sp>
        <p:nvSpPr>
          <p:cNvPr id="3" name="Picture Placeholder 2"/>
          <p:cNvSpPr>
            <a:spLocks noGrp="1" noChangeAspect="1"/>
          </p:cNvSpPr>
          <p:nvPr>
            <p:ph type="pic" idx="1"/>
          </p:nvPr>
        </p:nvSpPr>
        <p:spPr>
          <a:xfrm>
            <a:off x="4211340" y="987427"/>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GB"/>
              <a:t>Click icon to add picture</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p:cNvSpPr>
            <a:spLocks noGrp="1"/>
          </p:cNvSpPr>
          <p:nvPr>
            <p:ph type="dt" sz="half" idx="10"/>
          </p:nvPr>
        </p:nvSpPr>
        <p:spPr/>
        <p:txBody>
          <a:bodyPr/>
          <a:lstStyle/>
          <a:p>
            <a:fld id="{696EB861-269C-440D-8304-A611C6BF394E}" type="datetimeFigureOut">
              <a:rPr lang="en-GB" smtClean="0"/>
              <a:t>06/09/2023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BF6A6C0-2AFD-465D-9490-8CD862A4F624}" type="slidenum">
              <a:rPr lang="en-GB" smtClean="0"/>
              <a:t>‹#›</a:t>
            </a:fld>
            <a:endParaRPr lang="en-GB"/>
          </a:p>
        </p:txBody>
      </p:sp>
    </p:spTree>
    <p:extLst>
      <p:ext uri="{BB962C8B-B14F-4D97-AF65-F5344CB8AC3E}">
        <p14:creationId xmlns:p14="http://schemas.microsoft.com/office/powerpoint/2010/main" val="347134774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lang="en-GB"/>
              <a:t>Click to edit Master title style</a:t>
            </a:r>
            <a:endParaRPr lang="en-US" dirty="0"/>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96EB861-269C-440D-8304-A611C6BF394E}" type="datetimeFigureOut">
              <a:rPr lang="en-GB" smtClean="0"/>
              <a:t>06/09/2023</a:t>
            </a:fld>
            <a:endParaRPr lang="en-GB"/>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BF6A6C0-2AFD-465D-9490-8CD862A4F624}" type="slidenum">
              <a:rPr lang="en-GB" smtClean="0"/>
              <a:t>‹#›</a:t>
            </a:fld>
            <a:endParaRPr lang="en-GB"/>
          </a:p>
        </p:txBody>
      </p:sp>
    </p:spTree>
    <p:extLst>
      <p:ext uri="{BB962C8B-B14F-4D97-AF65-F5344CB8AC3E}">
        <p14:creationId xmlns:p14="http://schemas.microsoft.com/office/powerpoint/2010/main" val="110334385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p:cNvGraphicFramePr>
            <a:graphicFrameLocks noGrp="1"/>
          </p:cNvGraphicFramePr>
          <p:nvPr>
            <p:extLst>
              <p:ext uri="{D42A27DB-BD31-4B8C-83A1-F6EECF244321}">
                <p14:modId xmlns:p14="http://schemas.microsoft.com/office/powerpoint/2010/main" val="1819208657"/>
              </p:ext>
            </p:extLst>
          </p:nvPr>
        </p:nvGraphicFramePr>
        <p:xfrm>
          <a:off x="266269" y="212026"/>
          <a:ext cx="9373461" cy="6244201"/>
        </p:xfrm>
        <a:graphic>
          <a:graphicData uri="http://schemas.openxmlformats.org/drawingml/2006/table">
            <a:tbl>
              <a:tblPr firstRow="1" bandRow="1">
                <a:tableStyleId>{5C22544A-7EE6-4342-B048-85BDC9FD1C3A}</a:tableStyleId>
              </a:tblPr>
              <a:tblGrid>
                <a:gridCol w="3124487">
                  <a:extLst>
                    <a:ext uri="{9D8B030D-6E8A-4147-A177-3AD203B41FA5}">
                      <a16:colId xmlns:a16="http://schemas.microsoft.com/office/drawing/2014/main" val="3415927914"/>
                    </a:ext>
                  </a:extLst>
                </a:gridCol>
                <a:gridCol w="3124487">
                  <a:extLst>
                    <a:ext uri="{9D8B030D-6E8A-4147-A177-3AD203B41FA5}">
                      <a16:colId xmlns:a16="http://schemas.microsoft.com/office/drawing/2014/main" val="3616012508"/>
                    </a:ext>
                  </a:extLst>
                </a:gridCol>
                <a:gridCol w="3124487">
                  <a:extLst>
                    <a:ext uri="{9D8B030D-6E8A-4147-A177-3AD203B41FA5}">
                      <a16:colId xmlns:a16="http://schemas.microsoft.com/office/drawing/2014/main" val="2631005953"/>
                    </a:ext>
                  </a:extLst>
                </a:gridCol>
              </a:tblGrid>
              <a:tr h="597152">
                <a:tc gridSpan="3">
                  <a:txBody>
                    <a:bodyPr/>
                    <a:lstStyle/>
                    <a:p>
                      <a:pPr algn="ctr"/>
                      <a:r>
                        <a:rPr lang="en-GB" sz="1500" b="0" dirty="0">
                          <a:solidFill>
                            <a:schemeClr val="accent6">
                              <a:lumMod val="75000"/>
                            </a:schemeClr>
                          </a:solidFill>
                          <a:latin typeface="Twinkl Cursive Looped" panose="02000000000000000000" pitchFamily="2" charset="0"/>
                        </a:rPr>
                        <a:t>Ellwood Community Primary School</a:t>
                      </a:r>
                      <a:r>
                        <a:rPr lang="en-GB" sz="1500" b="0" baseline="0" dirty="0">
                          <a:solidFill>
                            <a:schemeClr val="accent6">
                              <a:lumMod val="75000"/>
                            </a:schemeClr>
                          </a:solidFill>
                          <a:latin typeface="Twinkl Cursive Looped" panose="02000000000000000000" pitchFamily="2" charset="0"/>
                        </a:rPr>
                        <a:t> </a:t>
                      </a:r>
                    </a:p>
                    <a:p>
                      <a:pPr algn="ctr"/>
                      <a:r>
                        <a:rPr lang="en-GB" sz="1500" baseline="0" dirty="0">
                          <a:solidFill>
                            <a:schemeClr val="accent6">
                              <a:lumMod val="75000"/>
                            </a:schemeClr>
                          </a:solidFill>
                          <a:latin typeface="Twinkl Cursive Looped" panose="02000000000000000000" pitchFamily="2" charset="0"/>
                        </a:rPr>
                        <a:t>Sycamore Class</a:t>
                      </a:r>
                      <a:endParaRPr lang="en-GB" sz="1500" dirty="0">
                        <a:solidFill>
                          <a:schemeClr val="accent6">
                            <a:lumMod val="75000"/>
                          </a:schemeClr>
                        </a:solidFill>
                        <a:latin typeface="Twinkl Cursive Looped" panose="02000000000000000000" pitchFamily="2" charset="0"/>
                      </a:endParaRPr>
                    </a:p>
                  </a:txBody>
                  <a:tcPr marL="74295" marR="74295" marT="37148" marB="37148">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3355517563"/>
                  </a:ext>
                </a:extLst>
              </a:tr>
              <a:tr h="1657977">
                <a:tc>
                  <a:txBody>
                    <a:bodyPr/>
                    <a:lstStyle/>
                    <a:p>
                      <a:pPr algn="ctr"/>
                      <a:r>
                        <a:rPr lang="en-GB" sz="1050" b="1" dirty="0" smtClean="0">
                          <a:latin typeface="Twinkl Cursive Looped" panose="02000000000000000000" pitchFamily="2" charset="0"/>
                        </a:rPr>
                        <a:t>Computing</a:t>
                      </a:r>
                      <a:endParaRPr lang="en-GB" sz="1050" b="1" baseline="0" dirty="0">
                        <a:latin typeface="Twinkl Cursive Looped" panose="02000000000000000000" pitchFamily="2" charset="0"/>
                      </a:endParaRPr>
                    </a:p>
                    <a:p>
                      <a:pPr algn="ctr"/>
                      <a:endParaRPr lang="en-GB" sz="1050" dirty="0">
                        <a:latin typeface="Twinkl Cursive Looped" panose="02000000000000000000" pitchFamily="2" charset="0"/>
                      </a:endParaRPr>
                    </a:p>
                    <a:p>
                      <a:pPr algn="ctr"/>
                      <a:r>
                        <a:rPr lang="en-GB" sz="1050" dirty="0">
                          <a:latin typeface="Twinkl Cursive Looped" panose="02000000000000000000" pitchFamily="2" charset="0"/>
                        </a:rPr>
                        <a:t>In computing, we are learning about E-Safety and how to keep ourselves safe online. We will be focusing on how to use the internet to communicate with others in an appropriate and safe manner. </a:t>
                      </a:r>
                      <a:endParaRPr lang="en-GB" sz="1050" kern="1200" dirty="0">
                        <a:solidFill>
                          <a:schemeClr val="dk1"/>
                        </a:solidFill>
                        <a:latin typeface="Twinkl Cursive Looped" panose="02000000000000000000" pitchFamily="2" charset="0"/>
                        <a:ea typeface="+mn-ea"/>
                        <a:cs typeface="+mn-cs"/>
                      </a:endParaRPr>
                    </a:p>
                  </a:txBody>
                  <a:tcPr marL="74295" marR="74295" marT="37148" marB="37148">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sz="1050" b="1" dirty="0" smtClean="0">
                          <a:latin typeface="Twinkl Cursive Looped" panose="02000000000000000000" pitchFamily="2" charset="0"/>
                        </a:rPr>
                        <a:t>Life Skills</a:t>
                      </a:r>
                      <a:endParaRPr lang="en-GB" sz="1050" b="1" baseline="0" dirty="0">
                        <a:latin typeface="Twinkl Cursive Looped" panose="02000000000000000000" pitchFamily="2" charset="0"/>
                      </a:endParaRPr>
                    </a:p>
                    <a:p>
                      <a:pPr algn="ctr"/>
                      <a:endParaRPr lang="en-GB" sz="1050" baseline="0" dirty="0">
                        <a:latin typeface="Twinkl Cursive Looped" panose="02000000000000000000" pitchFamily="2" charset="0"/>
                      </a:endParaRPr>
                    </a:p>
                    <a:p>
                      <a:pPr marL="0" marR="0" lvl="0" indent="0" algn="ctr" defTabSz="914400" rtl="0" eaLnBrk="1" fontAlgn="auto" latinLnBrk="0" hangingPunct="1">
                        <a:lnSpc>
                          <a:spcPct val="100000"/>
                        </a:lnSpc>
                        <a:spcBef>
                          <a:spcPts val="0"/>
                        </a:spcBef>
                        <a:spcAft>
                          <a:spcPts val="0"/>
                        </a:spcAft>
                        <a:buClrTx/>
                        <a:buSzTx/>
                        <a:buFontTx/>
                        <a:buNone/>
                        <a:tabLst/>
                        <a:defRPr/>
                      </a:pPr>
                      <a:r>
                        <a:rPr lang="en-GB" sz="1050" dirty="0">
                          <a:latin typeface="Twinkl Cursive Looped" panose="02000000000000000000" pitchFamily="2" charset="0"/>
                        </a:rPr>
                        <a:t>We are </a:t>
                      </a:r>
                      <a:r>
                        <a:rPr lang="en-GB" sz="1050" kern="1200" dirty="0">
                          <a:solidFill>
                            <a:schemeClr val="dk1"/>
                          </a:solidFill>
                          <a:latin typeface="Twinkl Cursive Looped" panose="02000000000000000000" pitchFamily="2" charset="0"/>
                          <a:ea typeface="+mn-ea"/>
                          <a:cs typeface="+mn-cs"/>
                        </a:rPr>
                        <a:t>learning about the world of microbes and antibiotics. We will be focusing on infection prevention and control, importance of using antibiotics responsibly and empowering ourselves to look after our own health. </a:t>
                      </a:r>
                      <a:endParaRPr lang="en-GB" sz="1050" baseline="0" dirty="0">
                        <a:latin typeface="Twinkl Cursive Looped" panose="02000000000000000000" pitchFamily="2" charset="0"/>
                      </a:endParaRPr>
                    </a:p>
                  </a:txBody>
                  <a:tcPr marL="74295" marR="74295" marT="37148" marB="37148">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sz="1050" b="1" dirty="0" smtClean="0">
                          <a:latin typeface="Twinkl Cursive Looped" panose="02000000000000000000" pitchFamily="2" charset="0"/>
                        </a:rPr>
                        <a:t>P.E.</a:t>
                      </a:r>
                      <a:endParaRPr lang="en-GB" sz="1050" b="1" dirty="0">
                        <a:latin typeface="Twinkl Cursive Looped" panose="02000000000000000000" pitchFamily="2" charset="0"/>
                      </a:endParaRPr>
                    </a:p>
                    <a:p>
                      <a:pPr algn="ctr"/>
                      <a:endParaRPr lang="en-GB" sz="1050" dirty="0">
                        <a:latin typeface="Twinkl Cursive Looped" panose="02000000000000000000" pitchFamily="2" charset="0"/>
                      </a:endParaRPr>
                    </a:p>
                    <a:p>
                      <a:pPr algn="ctr"/>
                      <a:r>
                        <a:rPr lang="en-GB" sz="1050" baseline="0" dirty="0">
                          <a:latin typeface="Twinkl Cursive Looped" panose="02000000000000000000" pitchFamily="2" charset="0"/>
                        </a:rPr>
                        <a:t>Sycamore will be focusing on Netball this term. They will be familiarising themselves with the key techniques, rules and tactics to play the game.</a:t>
                      </a:r>
                    </a:p>
                  </a:txBody>
                  <a:tcPr marL="74295" marR="74295" marT="37148" marB="37148">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320289334"/>
                  </a:ext>
                </a:extLst>
              </a:tr>
              <a:tr h="2033008">
                <a:tc>
                  <a:txBody>
                    <a:bodyPr/>
                    <a:lstStyle/>
                    <a:p>
                      <a:pPr algn="ctr"/>
                      <a:r>
                        <a:rPr lang="en-GB" sz="1050" b="1" dirty="0">
                          <a:latin typeface="Twinkl Cursive Looped" panose="02000000000000000000" pitchFamily="2" charset="0"/>
                        </a:rPr>
                        <a:t>Mathematics</a:t>
                      </a:r>
                    </a:p>
                    <a:p>
                      <a:pPr algn="ctr"/>
                      <a:r>
                        <a:rPr lang="en-GB" sz="1050" dirty="0">
                          <a:latin typeface="Twinkl Cursive Looped" panose="02000000000000000000" pitchFamily="2" charset="0"/>
                        </a:rPr>
                        <a:t>In maths this term we are going to learn about the </a:t>
                      </a:r>
                      <a:r>
                        <a:rPr lang="en-GB" sz="1050" dirty="0" smtClean="0">
                          <a:latin typeface="Twinkl Cursive Looped" panose="02000000000000000000" pitchFamily="2" charset="0"/>
                        </a:rPr>
                        <a:t>following </a:t>
                      </a:r>
                      <a:r>
                        <a:rPr lang="en-GB" sz="1050" dirty="0">
                          <a:latin typeface="Twinkl Cursive Looped" panose="02000000000000000000" pitchFamily="2" charset="0"/>
                        </a:rPr>
                        <a:t>concepts: </a:t>
                      </a:r>
                    </a:p>
                    <a:p>
                      <a:pPr marL="285750" indent="-285750" algn="l">
                        <a:buFont typeface="Arial" panose="020B0604020202020204" pitchFamily="34" charset="0"/>
                        <a:buChar char="•"/>
                      </a:pPr>
                      <a:r>
                        <a:rPr lang="en-GB" sz="1050" dirty="0">
                          <a:latin typeface="Twinkl Cursive Looped" panose="02000000000000000000" pitchFamily="2" charset="0"/>
                        </a:rPr>
                        <a:t>Representing numbers to 10,000</a:t>
                      </a:r>
                    </a:p>
                    <a:p>
                      <a:pPr marL="285750" indent="-285750" algn="l">
                        <a:buFont typeface="Arial" panose="020B0604020202020204" pitchFamily="34" charset="0"/>
                        <a:buChar char="•"/>
                      </a:pPr>
                      <a:r>
                        <a:rPr lang="en-GB" sz="1050" dirty="0">
                          <a:latin typeface="Twinkl Cursive Looped" panose="02000000000000000000" pitchFamily="2" charset="0"/>
                        </a:rPr>
                        <a:t>Finding 1, 10, 100 and 1000 more or less than a given number </a:t>
                      </a:r>
                    </a:p>
                    <a:p>
                      <a:pPr marL="285750" indent="-285750" algn="l">
                        <a:buFont typeface="Arial" panose="020B0604020202020204" pitchFamily="34" charset="0"/>
                        <a:buChar char="•"/>
                      </a:pPr>
                      <a:r>
                        <a:rPr lang="en-GB" sz="1050" dirty="0">
                          <a:latin typeface="Twinkl Cursive Looped" panose="02000000000000000000" pitchFamily="2" charset="0"/>
                        </a:rPr>
                        <a:t>Estimating numbers on a number line </a:t>
                      </a:r>
                    </a:p>
                    <a:p>
                      <a:pPr marL="285750" indent="-285750" algn="l">
                        <a:buFont typeface="Arial" panose="020B0604020202020204" pitchFamily="34" charset="0"/>
                        <a:buChar char="•"/>
                      </a:pPr>
                      <a:r>
                        <a:rPr lang="en-GB" sz="1050" dirty="0">
                          <a:latin typeface="Twinkl Cursive Looped" panose="02000000000000000000" pitchFamily="2" charset="0"/>
                        </a:rPr>
                        <a:t>Comparing and ordering numbers up up to 10,000</a:t>
                      </a:r>
                    </a:p>
                    <a:p>
                      <a:pPr marL="285750" indent="-285750" algn="l">
                        <a:buFont typeface="Arial" panose="020B0604020202020204" pitchFamily="34" charset="0"/>
                        <a:buChar char="•"/>
                      </a:pPr>
                      <a:r>
                        <a:rPr lang="en-GB" sz="1050" dirty="0">
                          <a:latin typeface="Twinkl Cursive Looped" panose="02000000000000000000" pitchFamily="2" charset="0"/>
                        </a:rPr>
                        <a:t>Rounding numbers to the nearest 1, 10, 100 and 1000.</a:t>
                      </a:r>
                    </a:p>
                    <a:p>
                      <a:pPr marL="285750" indent="-285750" algn="l">
                        <a:buFont typeface="Arial" panose="020B0604020202020204" pitchFamily="34" charset="0"/>
                        <a:buChar char="•"/>
                      </a:pPr>
                      <a:r>
                        <a:rPr lang="en-GB" sz="1050" dirty="0">
                          <a:latin typeface="Twinkl Cursive Looped" panose="02000000000000000000" pitchFamily="2" charset="0"/>
                        </a:rPr>
                        <a:t>Representing numbers up to 100 in Roman </a:t>
                      </a:r>
                      <a:r>
                        <a:rPr lang="en-GB" sz="1050" dirty="0" smtClean="0">
                          <a:latin typeface="Twinkl Cursive Looped" panose="02000000000000000000" pitchFamily="2" charset="0"/>
                        </a:rPr>
                        <a:t>Numerals</a:t>
                      </a:r>
                      <a:endParaRPr lang="en-GB" sz="1050" dirty="0">
                        <a:latin typeface="Twinkl Cursive Looped" panose="02000000000000000000" pitchFamily="2" charset="0"/>
                      </a:endParaRPr>
                    </a:p>
                  </a:txBody>
                  <a:tcPr marL="74295" marR="74295" marT="37148" marB="37148">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sz="4500" dirty="0" smtClean="0">
                          <a:solidFill>
                            <a:schemeClr val="accent6">
                              <a:lumMod val="75000"/>
                            </a:schemeClr>
                          </a:solidFill>
                          <a:latin typeface="Twinkl Cursive Looped" panose="02000000000000000000" pitchFamily="2" charset="0"/>
                        </a:rPr>
                        <a:t>Autumn </a:t>
                      </a:r>
                      <a:r>
                        <a:rPr lang="en-GB" sz="4500" dirty="0">
                          <a:solidFill>
                            <a:schemeClr val="accent6">
                              <a:lumMod val="75000"/>
                            </a:schemeClr>
                          </a:solidFill>
                          <a:latin typeface="Twinkl Cursive Looped" panose="02000000000000000000" pitchFamily="2" charset="0"/>
                        </a:rPr>
                        <a:t>Term 1 </a:t>
                      </a:r>
                    </a:p>
                  </a:txBody>
                  <a:tcPr marL="74295" marR="74295" marT="37148" marB="37148" anchor="ct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gn="ctr"/>
                      <a:r>
                        <a:rPr lang="en-GB" sz="1050" b="1" dirty="0" smtClean="0">
                          <a:latin typeface="Twinkl Cursive Looped" panose="02000000000000000000" pitchFamily="2" charset="0"/>
                        </a:rPr>
                        <a:t>English</a:t>
                      </a:r>
                      <a:endParaRPr lang="en-GB" sz="1050" b="1" dirty="0">
                        <a:latin typeface="Twinkl Cursive Looped" panose="02000000000000000000" pitchFamily="2" charset="0"/>
                      </a:endParaRPr>
                    </a:p>
                    <a:p>
                      <a:pPr algn="ctr"/>
                      <a:endParaRPr lang="en-GB" sz="1050" dirty="0">
                        <a:latin typeface="Twinkl Cursive Looped" panose="02000000000000000000" pitchFamily="2" charset="0"/>
                      </a:endParaRPr>
                    </a:p>
                    <a:p>
                      <a:pPr algn="ctr"/>
                      <a:r>
                        <a:rPr lang="en-GB" sz="1050" dirty="0">
                          <a:latin typeface="Twinkl Cursive Looped" panose="02000000000000000000" pitchFamily="2" charset="0"/>
                        </a:rPr>
                        <a:t>In literacy this term we are focusing on the story ‘The Wolves in the Walls’ by Neil </a:t>
                      </a:r>
                      <a:r>
                        <a:rPr lang="en-GB" sz="1050" dirty="0" err="1">
                          <a:latin typeface="Twinkl Cursive Looped" panose="02000000000000000000" pitchFamily="2" charset="0"/>
                        </a:rPr>
                        <a:t>Gaiman</a:t>
                      </a:r>
                      <a:r>
                        <a:rPr lang="en-GB" sz="1050" dirty="0">
                          <a:latin typeface="Twinkl Cursive Looped" panose="02000000000000000000" pitchFamily="2" charset="0"/>
                        </a:rPr>
                        <a:t>. </a:t>
                      </a:r>
                      <a:r>
                        <a:rPr lang="en-GB" sz="1050" baseline="0" dirty="0">
                          <a:latin typeface="Twinkl Cursive Looped" panose="02000000000000000000" pitchFamily="2" charset="0"/>
                        </a:rPr>
                        <a:t>We will be exploring how the author creates tension and look to create our own spooky stories. </a:t>
                      </a:r>
                    </a:p>
                  </a:txBody>
                  <a:tcPr marL="74295" marR="74295" marT="37148" marB="37148">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497741383"/>
                  </a:ext>
                </a:extLst>
              </a:tr>
              <a:tr h="1752927">
                <a:tc>
                  <a:txBody>
                    <a:bodyPr/>
                    <a:lstStyle/>
                    <a:p>
                      <a:pPr algn="ctr"/>
                      <a:r>
                        <a:rPr lang="en-GB" sz="1050" b="1" dirty="0" smtClean="0">
                          <a:latin typeface="Twinkl Cursive Looped" panose="02000000000000000000" pitchFamily="2" charset="0"/>
                        </a:rPr>
                        <a:t>History</a:t>
                      </a:r>
                      <a:endParaRPr lang="en-GB" sz="1050" b="1" baseline="0" dirty="0">
                        <a:latin typeface="Twinkl Cursive Looped" panose="02000000000000000000" pitchFamily="2" charset="0"/>
                      </a:endParaRPr>
                    </a:p>
                    <a:p>
                      <a:pPr algn="ctr"/>
                      <a:endParaRPr lang="en-GB" sz="1050" baseline="0" dirty="0">
                        <a:latin typeface="Twinkl Cursive Looped" panose="02000000000000000000" pitchFamily="2" charset="0"/>
                      </a:endParaRPr>
                    </a:p>
                    <a:p>
                      <a:pPr algn="ctr"/>
                      <a:r>
                        <a:rPr lang="en-GB" sz="1050" baseline="0" dirty="0">
                          <a:latin typeface="Twinkl Cursive Looped" panose="02000000000000000000" pitchFamily="2" charset="0"/>
                        </a:rPr>
                        <a:t>We are going to learn about the Roman Empire. We will be focusing on who the Romans were and how they built an empire. </a:t>
                      </a:r>
                    </a:p>
                    <a:p>
                      <a:pPr algn="ctr"/>
                      <a:endParaRPr lang="en-GB" sz="1050" baseline="0" dirty="0" smtClean="0">
                        <a:latin typeface="Twinkl Cursive Looped" panose="02000000000000000000" pitchFamily="2" charset="0"/>
                      </a:endParaRPr>
                    </a:p>
                    <a:p>
                      <a:pPr algn="ctr"/>
                      <a:r>
                        <a:rPr lang="en-GB" sz="1050" baseline="0" dirty="0" smtClean="0">
                          <a:latin typeface="Twinkl Cursive Looped" panose="02000000000000000000" pitchFamily="2" charset="0"/>
                        </a:rPr>
                        <a:t>We are </a:t>
                      </a:r>
                      <a:r>
                        <a:rPr lang="en-US" sz="1050" baseline="0" dirty="0" smtClean="0">
                          <a:latin typeface="Twinkl Cursive Looped" panose="02000000000000000000" pitchFamily="2" charset="0"/>
                        </a:rPr>
                        <a:t>also learning in depth from different religious and spiritual ways of life regarding diverse beliefs about God.</a:t>
                      </a:r>
                      <a:endParaRPr lang="en-GB" sz="1050" baseline="0" dirty="0">
                        <a:latin typeface="Twinkl Cursive Looped" panose="02000000000000000000" pitchFamily="2" charset="0"/>
                      </a:endParaRPr>
                    </a:p>
                    <a:p>
                      <a:pPr algn="ctr"/>
                      <a:endParaRPr lang="en-GB" sz="1050" baseline="0" dirty="0">
                        <a:latin typeface="Twinkl Cursive Looped" panose="02000000000000000000" pitchFamily="2" charset="0"/>
                      </a:endParaRPr>
                    </a:p>
                    <a:p>
                      <a:pPr marL="0" marR="0" indent="0" algn="ctr" defTabSz="914400" rtl="0" eaLnBrk="1" fontAlgn="auto" latinLnBrk="0" hangingPunct="1">
                        <a:lnSpc>
                          <a:spcPct val="100000"/>
                        </a:lnSpc>
                        <a:spcBef>
                          <a:spcPts val="0"/>
                        </a:spcBef>
                        <a:spcAft>
                          <a:spcPts val="0"/>
                        </a:spcAft>
                        <a:buClrTx/>
                        <a:buSzTx/>
                        <a:buFontTx/>
                        <a:buNone/>
                        <a:tabLst/>
                        <a:defRPr/>
                      </a:pPr>
                      <a:r>
                        <a:rPr lang="en-GB" sz="1050" baseline="0" dirty="0">
                          <a:latin typeface="Twinkl Cursive Looped" panose="02000000000000000000" pitchFamily="2" charset="0"/>
                        </a:rPr>
                        <a:t> </a:t>
                      </a:r>
                    </a:p>
                  </a:txBody>
                  <a:tcPr marL="74295" marR="74295" marT="37148" marB="37148">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sz="1050" b="1" dirty="0" smtClean="0">
                          <a:latin typeface="Twinkl Cursive Looped" panose="02000000000000000000" pitchFamily="2" charset="0"/>
                        </a:rPr>
                        <a:t>Design</a:t>
                      </a:r>
                      <a:r>
                        <a:rPr lang="en-GB" sz="1050" b="1" baseline="0" dirty="0" smtClean="0">
                          <a:latin typeface="Twinkl Cursive Looped" panose="02000000000000000000" pitchFamily="2" charset="0"/>
                        </a:rPr>
                        <a:t> and Technology</a:t>
                      </a:r>
                      <a:endParaRPr lang="en-GB" sz="1050" b="1" baseline="0" dirty="0">
                        <a:latin typeface="Twinkl Cursive Looped" panose="02000000000000000000" pitchFamily="2" charset="0"/>
                      </a:endParaRPr>
                    </a:p>
                    <a:p>
                      <a:pPr algn="ctr"/>
                      <a:endParaRPr lang="en-GB" sz="1050" baseline="0" dirty="0">
                        <a:latin typeface="Twinkl Cursive Looped" panose="02000000000000000000" pitchFamily="2" charset="0"/>
                      </a:endParaRPr>
                    </a:p>
                    <a:p>
                      <a:pPr algn="ctr"/>
                      <a:r>
                        <a:rPr lang="en-GB" sz="1050" dirty="0">
                          <a:latin typeface="Twinkl Cursive Looped" panose="02000000000000000000" pitchFamily="2" charset="0"/>
                        </a:rPr>
                        <a:t>In</a:t>
                      </a:r>
                      <a:r>
                        <a:rPr lang="en-GB" sz="1050" baseline="0" dirty="0">
                          <a:latin typeface="Twinkl Cursive Looped" panose="02000000000000000000" pitchFamily="2" charset="0"/>
                        </a:rPr>
                        <a:t> Design and Technology, we will be looking biscuits and how different ingredients can alter the aesthetic, taste and texture of food. We will be learning about cross contamination and how to keep ourselves safe when baking. </a:t>
                      </a:r>
                    </a:p>
                  </a:txBody>
                  <a:tcPr marL="74295" marR="74295" marT="37148" marB="37148">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sz="1050" b="1" dirty="0" smtClean="0">
                          <a:latin typeface="Twinkl Cursive Looped" panose="02000000000000000000" pitchFamily="2" charset="0"/>
                        </a:rPr>
                        <a:t>French</a:t>
                      </a:r>
                    </a:p>
                    <a:p>
                      <a:pPr algn="ctr"/>
                      <a:endParaRPr lang="en-GB" sz="1050" b="1" baseline="0" dirty="0" smtClean="0">
                        <a:latin typeface="Twinkl Cursive Looped" panose="02000000000000000000" pitchFamily="2" charset="0"/>
                      </a:endParaRPr>
                    </a:p>
                    <a:p>
                      <a:pPr marL="0" marR="0" lvl="0" indent="0" algn="ctr" defTabSz="914400" rtl="0" eaLnBrk="1" fontAlgn="auto" latinLnBrk="0" hangingPunct="1">
                        <a:lnSpc>
                          <a:spcPct val="100000"/>
                        </a:lnSpc>
                        <a:spcBef>
                          <a:spcPts val="0"/>
                        </a:spcBef>
                        <a:spcAft>
                          <a:spcPts val="0"/>
                        </a:spcAft>
                        <a:buClrTx/>
                        <a:buSzTx/>
                        <a:buFontTx/>
                        <a:buNone/>
                        <a:tabLst/>
                        <a:defRPr/>
                      </a:pPr>
                      <a:r>
                        <a:rPr lang="en-GB" sz="1050" kern="1200" dirty="0" smtClean="0">
                          <a:solidFill>
                            <a:schemeClr val="dk1"/>
                          </a:solidFill>
                          <a:latin typeface="Twinkl Cursive Looped" panose="02000000000000000000" pitchFamily="2" charset="0"/>
                          <a:ea typeface="+mn-ea"/>
                          <a:cs typeface="+mn-cs"/>
                        </a:rPr>
                        <a:t>In French, we will be learning how to say and write items of clothing. </a:t>
                      </a:r>
                    </a:p>
                    <a:p>
                      <a:pPr algn="ctr"/>
                      <a:endParaRPr lang="en-GB" sz="1050" baseline="0" dirty="0">
                        <a:latin typeface="Twinkl Cursive Looped" panose="02000000000000000000" pitchFamily="2" charset="0"/>
                      </a:endParaRPr>
                    </a:p>
                  </a:txBody>
                  <a:tcPr marL="74295" marR="74295" marT="37148" marB="37148">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530484928"/>
                  </a:ext>
                </a:extLst>
              </a:tr>
            </a:tbl>
          </a:graphicData>
        </a:graphic>
      </p:graphicFrame>
      <p:pic>
        <p:nvPicPr>
          <p:cNvPr id="1026" name="Picture 2" descr="The Wolves in the Walls - City Kids Magazine">
            <a:extLst>
              <a:ext uri="{FF2B5EF4-FFF2-40B4-BE49-F238E27FC236}">
                <a16:creationId xmlns:a16="http://schemas.microsoft.com/office/drawing/2014/main" id="{6018BB39-4900-7A7F-56BA-7AF433C467D6}"/>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348153" y="3550989"/>
            <a:ext cx="1545336" cy="92769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47891236"/>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2013 - 2022 Theme</Template>
  <TotalTime>38</TotalTime>
  <Words>332</Words>
  <Application>Microsoft Office PowerPoint</Application>
  <PresentationFormat>A4 Paper (210x297 mm)</PresentationFormat>
  <Paragraphs>36</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Calibri Light</vt:lpstr>
      <vt:lpstr>Twinkl Cursive Looped</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 Peart</dc:creator>
  <cp:lastModifiedBy>Katie Williams</cp:lastModifiedBy>
  <cp:revision>10</cp:revision>
  <dcterms:created xsi:type="dcterms:W3CDTF">2023-04-11T12:11:47Z</dcterms:created>
  <dcterms:modified xsi:type="dcterms:W3CDTF">2023-09-06T15:08:43Z</dcterms:modified>
</cp:coreProperties>
</file>