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Lst>
  <p:sldSz cx="12192000" cy="6858000"/>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6B2F71-46D4-FA2C-E5F3-B4350E047650}" v="42" dt="2024-09-03T06:35:43.407"/>
    <p1510:client id="{D9696F4A-D332-C54A-F713-91909BA86EC7}" v="12" dt="2024-09-05T06:20:59.4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0793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95068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27301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72289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8D9FD8A-C1A4-4EC1-827A-8F5A6C2C5D27}"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411329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35804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8D9FD8A-C1A4-4EC1-827A-8F5A6C2C5D27}" type="datetimeFigureOut">
              <a:rPr lang="en-GB" smtClean="0"/>
              <a:t>03/11/2025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217464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8D9FD8A-C1A4-4EC1-827A-8F5A6C2C5D27}" type="datetimeFigureOut">
              <a:rPr lang="en-GB" smtClean="0"/>
              <a:t>03/11/2025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95868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9FD8A-C1A4-4EC1-827A-8F5A6C2C5D27}" type="datetimeFigureOut">
              <a:rPr lang="en-GB" smtClean="0"/>
              <a:t>03/11/2025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29380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1616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908058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D9FD8A-C1A4-4EC1-827A-8F5A6C2C5D27}" type="datetimeFigureOut">
              <a:rPr lang="en-GB" smtClean="0"/>
              <a:t>03/11/2025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EE41A-2EBF-4553-8F9E-C44CA2FBD46B}" type="slidenum">
              <a:rPr lang="en-GB" smtClean="0"/>
              <a:t>‹#›</a:t>
            </a:fld>
            <a:endParaRPr lang="en-GB"/>
          </a:p>
        </p:txBody>
      </p:sp>
    </p:spTree>
    <p:extLst>
      <p:ext uri="{BB962C8B-B14F-4D97-AF65-F5344CB8AC3E}">
        <p14:creationId xmlns:p14="http://schemas.microsoft.com/office/powerpoint/2010/main" val="687499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05451350"/>
              </p:ext>
            </p:extLst>
          </p:nvPr>
        </p:nvGraphicFramePr>
        <p:xfrm>
          <a:off x="229326" y="136188"/>
          <a:ext cx="11962674" cy="6644546"/>
        </p:xfrm>
        <a:graphic>
          <a:graphicData uri="http://schemas.openxmlformats.org/drawingml/2006/table">
            <a:tbl>
              <a:tblPr firstRow="1" bandRow="1">
                <a:tableStyleId>{5C22544A-7EE6-4342-B048-85BDC9FD1C3A}</a:tableStyleId>
              </a:tblPr>
              <a:tblGrid>
                <a:gridCol w="3987558">
                  <a:extLst>
                    <a:ext uri="{9D8B030D-6E8A-4147-A177-3AD203B41FA5}">
                      <a16:colId xmlns:a16="http://schemas.microsoft.com/office/drawing/2014/main" val="3415927914"/>
                    </a:ext>
                  </a:extLst>
                </a:gridCol>
                <a:gridCol w="3987558">
                  <a:extLst>
                    <a:ext uri="{9D8B030D-6E8A-4147-A177-3AD203B41FA5}">
                      <a16:colId xmlns:a16="http://schemas.microsoft.com/office/drawing/2014/main" val="866025465"/>
                    </a:ext>
                  </a:extLst>
                </a:gridCol>
                <a:gridCol w="3987558">
                  <a:extLst>
                    <a:ext uri="{9D8B030D-6E8A-4147-A177-3AD203B41FA5}">
                      <a16:colId xmlns:a16="http://schemas.microsoft.com/office/drawing/2014/main" val="2975391216"/>
                    </a:ext>
                  </a:extLst>
                </a:gridCol>
              </a:tblGrid>
              <a:tr h="800888">
                <a:tc gridSpan="3">
                  <a:txBody>
                    <a:bodyPr/>
                    <a:lstStyle/>
                    <a:p>
                      <a:pPr algn="ctr"/>
                      <a:r>
                        <a:rPr lang="en-GB" sz="2400" b="0" dirty="0">
                          <a:solidFill>
                            <a:schemeClr val="accent6">
                              <a:lumMod val="75000"/>
                            </a:schemeClr>
                          </a:solidFill>
                          <a:latin typeface="Affectionately Yours" pitchFamily="2" charset="0"/>
                        </a:rPr>
                        <a:t>Ellwood Community Primary School</a:t>
                      </a:r>
                      <a:r>
                        <a:rPr lang="en-GB" sz="2400" b="0" baseline="0" dirty="0">
                          <a:solidFill>
                            <a:schemeClr val="accent6">
                              <a:lumMod val="75000"/>
                            </a:schemeClr>
                          </a:solidFill>
                          <a:latin typeface="Affectionately Yours" pitchFamily="2" charset="0"/>
                        </a:rPr>
                        <a:t> – Core Subject Overview</a:t>
                      </a:r>
                    </a:p>
                    <a:p>
                      <a:pPr algn="ctr"/>
                      <a:r>
                        <a:rPr lang="en-GB" sz="2400" baseline="0" dirty="0">
                          <a:solidFill>
                            <a:schemeClr val="accent6">
                              <a:lumMod val="75000"/>
                            </a:schemeClr>
                          </a:solidFill>
                          <a:latin typeface="Affectionately Yours" pitchFamily="2" charset="0"/>
                        </a:rPr>
                        <a:t>Year 1 – Autumn Term 1</a:t>
                      </a:r>
                      <a:endParaRPr lang="en-GB" sz="2400" dirty="0">
                        <a:solidFill>
                          <a:schemeClr val="accent6">
                            <a:lumMod val="75000"/>
                          </a:schemeClr>
                        </a:solidFill>
                        <a:latin typeface="Affectionately Yours"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355517563"/>
                  </a:ext>
                </a:extLst>
              </a:tr>
              <a:tr h="321012">
                <a:tc>
                  <a:txBody>
                    <a:bodyPr/>
                    <a:lstStyle/>
                    <a:p>
                      <a:pPr algn="ctr"/>
                      <a:r>
                        <a:rPr lang="en-GB" dirty="0">
                          <a:latin typeface="Twinkl" panose="02000000000000000000" pitchFamily="2" charset="0"/>
                        </a:rPr>
                        <a:t>English</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a:r>
                        <a:rPr lang="en-GB" dirty="0">
                          <a:latin typeface="Twinkl" panose="02000000000000000000" pitchFamily="2" charset="0"/>
                        </a:rPr>
                        <a:t>Maths</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GB" dirty="0">
                          <a:latin typeface="Twinkl" panose="02000000000000000000" pitchFamily="2" charset="0"/>
                        </a:rPr>
                        <a:t>Science</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320289334"/>
                  </a:ext>
                </a:extLst>
              </a:tr>
              <a:tr h="5455826">
                <a:tc>
                  <a:txBody>
                    <a:bodyPr/>
                    <a:lstStyle/>
                    <a:p>
                      <a:pPr algn="ctr">
                        <a:spcAft>
                          <a:spcPts val="0"/>
                        </a:spcAft>
                      </a:pPr>
                      <a:r>
                        <a:rPr lang="en-US" sz="1400" baseline="0" dirty="0">
                          <a:latin typeface="Affectionately Yours" pitchFamily="2" charset="0"/>
                        </a:rPr>
                        <a:t>Going on  Bear Hunt and Three Little Pigs</a:t>
                      </a:r>
                    </a:p>
                    <a:p>
                      <a:pPr algn="ctr">
                        <a:spcAft>
                          <a:spcPts val="0"/>
                        </a:spcAft>
                      </a:pPr>
                      <a:endParaRPr lang="en-US" sz="1400" baseline="0" dirty="0">
                        <a:latin typeface="Affectionately Yours" pitchFamily="2" charset="0"/>
                      </a:endParaRPr>
                    </a:p>
                    <a:p>
                      <a:pPr algn="ctr">
                        <a:spcAft>
                          <a:spcPts val="0"/>
                        </a:spcAft>
                      </a:pPr>
                      <a:endParaRPr lang="en-US" sz="1400" baseline="0" dirty="0">
                        <a:latin typeface="Affectionately Yours" pitchFamily="2" charset="0"/>
                      </a:endParaRPr>
                    </a:p>
                    <a:p>
                      <a:pPr algn="l">
                        <a:spcAft>
                          <a:spcPts val="0"/>
                        </a:spcAft>
                      </a:pPr>
                      <a:r>
                        <a:rPr lang="en-US" sz="1400" baseline="0" dirty="0">
                          <a:latin typeface="Twinkl" panose="02000000000000000000" pitchFamily="2" charset="0"/>
                        </a:rPr>
                        <a:t>This term we will retell the story of we are Going on a Bear Hunt and the Three Little Pigs using actions. The children will create story maps, describe characters and write their own stories.</a:t>
                      </a:r>
                    </a:p>
                    <a:p>
                      <a:pPr algn="l">
                        <a:spcAft>
                          <a:spcPts val="0"/>
                        </a:spcAft>
                      </a:pPr>
                      <a:endParaRPr lang="en-US" sz="1400" baseline="0" dirty="0">
                        <a:latin typeface="Twinkl" panose="02000000000000000000" pitchFamily="2" charset="0"/>
                      </a:endParaRPr>
                    </a:p>
                    <a:p>
                      <a:pPr algn="l">
                        <a:spcAft>
                          <a:spcPts val="0"/>
                        </a:spcAft>
                      </a:pPr>
                      <a:endParaRPr lang="en-US" sz="1400" baseline="0" dirty="0">
                        <a:latin typeface="Twinkl" panose="02000000000000000000" pitchFamily="2" charset="0"/>
                      </a:endParaRPr>
                    </a:p>
                    <a:p>
                      <a:pPr algn="l">
                        <a:spcAft>
                          <a:spcPts val="0"/>
                        </a:spcAft>
                      </a:pPr>
                      <a:endParaRPr lang="en-US" sz="1400" baseline="0" dirty="0">
                        <a:latin typeface="Twinkl" panose="02000000000000000000" pitchFamily="2" charset="0"/>
                      </a:endParaRPr>
                    </a:p>
                    <a:p>
                      <a:pPr algn="l">
                        <a:spcAft>
                          <a:spcPts val="0"/>
                        </a:spcAft>
                      </a:pPr>
                      <a:endParaRPr lang="en-US" sz="1400" baseline="0"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t"/>
                      <a:r>
                        <a:rPr lang="en-US" sz="1400" kern="1200" dirty="0">
                          <a:solidFill>
                            <a:schemeClr val="dk1"/>
                          </a:solidFill>
                          <a:effectLst/>
                          <a:latin typeface="Affectionately Yours" pitchFamily="2" charset="0"/>
                          <a:ea typeface="+mn-ea"/>
                          <a:cs typeface="+mn-cs"/>
                        </a:rPr>
                        <a:t>Place</a:t>
                      </a:r>
                      <a:r>
                        <a:rPr lang="en-US" sz="1400" kern="1200" baseline="0" dirty="0">
                          <a:solidFill>
                            <a:schemeClr val="dk1"/>
                          </a:solidFill>
                          <a:effectLst/>
                          <a:latin typeface="Affectionately Yours" pitchFamily="2" charset="0"/>
                          <a:ea typeface="+mn-ea"/>
                          <a:cs typeface="+mn-cs"/>
                        </a:rPr>
                        <a:t> Value</a:t>
                      </a:r>
                    </a:p>
                    <a:p>
                      <a:pPr algn="ctr" fontAlgn="t"/>
                      <a:r>
                        <a:rPr lang="en-US" sz="1400" kern="1200" baseline="0" dirty="0">
                          <a:solidFill>
                            <a:schemeClr val="dk1"/>
                          </a:solidFill>
                          <a:effectLst/>
                          <a:latin typeface="Affectionately Yours" pitchFamily="2" charset="0"/>
                          <a:ea typeface="+mn-ea"/>
                          <a:cs typeface="+mn-cs"/>
                        </a:rPr>
                        <a:t>Addition and Subtraction </a:t>
                      </a:r>
                    </a:p>
                    <a:p>
                      <a:pPr algn="ctr" fontAlgn="t"/>
                      <a:r>
                        <a:rPr lang="en-US" sz="1400" kern="1200" baseline="0" dirty="0">
                          <a:solidFill>
                            <a:schemeClr val="dk1"/>
                          </a:solidFill>
                          <a:effectLst/>
                          <a:latin typeface="Affectionately Yours" pitchFamily="2" charset="0"/>
                          <a:ea typeface="+mn-ea"/>
                          <a:cs typeface="+mn-cs"/>
                        </a:rPr>
                        <a:t> </a:t>
                      </a:r>
                    </a:p>
                    <a:p>
                      <a:pPr algn="l" fontAlgn="t"/>
                      <a:endParaRPr lang="en-US" sz="1400" kern="1200" baseline="0" dirty="0">
                        <a:solidFill>
                          <a:schemeClr val="dk1"/>
                        </a:solidFill>
                        <a:effectLst/>
                        <a:latin typeface="Affectionately Yours" pitchFamily="2" charset="0"/>
                        <a:ea typeface="+mn-ea"/>
                        <a:cs typeface="+mn-cs"/>
                      </a:endParaRPr>
                    </a:p>
                    <a:p>
                      <a:pPr algn="l" fontAlgn="t"/>
                      <a:r>
                        <a:rPr lang="en-US" sz="1400" kern="1200" baseline="0" dirty="0">
                          <a:solidFill>
                            <a:schemeClr val="dk1"/>
                          </a:solidFill>
                          <a:effectLst/>
                          <a:latin typeface="Twinkl" panose="02000000000000000000" pitchFamily="2" charset="0"/>
                          <a:ea typeface="+mn-ea"/>
                          <a:cs typeface="+mn-cs"/>
                        </a:rPr>
                        <a:t>We will be learning how to sort objects in different ways, counting and represent objects. We will read, write and spell numbers as words. The children will identify 1 more and 1 less using number lines. In our addition and subtraction unit we will learn how to write addition and subtraction number sentences. We will secure our knowledge of number bonds to 10.</a:t>
                      </a:r>
                    </a:p>
                    <a:p>
                      <a:pPr algn="l" fontAlgn="t"/>
                      <a:endParaRPr lang="en-US" sz="1200" kern="1200" baseline="0" dirty="0">
                        <a:solidFill>
                          <a:schemeClr val="dk1"/>
                        </a:solidFill>
                        <a:effectLst/>
                        <a:latin typeface="Twinkl" panose="02000000000000000000" pitchFamily="2" charset="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a:r>
                        <a:rPr lang="en-US" sz="1400" b="0" i="0" kern="1200" dirty="0">
                          <a:solidFill>
                            <a:schemeClr val="dk1"/>
                          </a:solidFill>
                          <a:effectLst/>
                          <a:latin typeface="Affectionately Yours" pitchFamily="2" charset="0"/>
                          <a:ea typeface="+mn-ea"/>
                          <a:cs typeface="+mn-cs"/>
                        </a:rPr>
                        <a:t>Materials</a:t>
                      </a:r>
                      <a:r>
                        <a:rPr lang="en-US" sz="1400" b="0" i="0" kern="1200" baseline="0" dirty="0">
                          <a:solidFill>
                            <a:schemeClr val="dk1"/>
                          </a:solidFill>
                          <a:effectLst/>
                          <a:latin typeface="Affectionately Yours" pitchFamily="2" charset="0"/>
                          <a:ea typeface="+mn-ea"/>
                          <a:cs typeface="+mn-cs"/>
                        </a:rPr>
                        <a:t> and Seasonal Change</a:t>
                      </a:r>
                    </a:p>
                    <a:p>
                      <a:pPr algn="ctr" fontAlgn="base"/>
                      <a:endParaRPr lang="en-US" sz="1400" b="0" i="0" kern="1200" baseline="0" dirty="0">
                        <a:solidFill>
                          <a:schemeClr val="dk1"/>
                        </a:solidFill>
                        <a:effectLst/>
                        <a:latin typeface="Affectionately Yours" pitchFamily="2" charset="0"/>
                        <a:ea typeface="+mn-ea"/>
                        <a:cs typeface="+mn-cs"/>
                      </a:endParaRPr>
                    </a:p>
                    <a:p>
                      <a:pPr algn="l" fontAlgn="base"/>
                      <a:r>
                        <a:rPr lang="en-US" sz="1400" b="0" i="0" kern="1200" baseline="0" dirty="0">
                          <a:solidFill>
                            <a:schemeClr val="dk1"/>
                          </a:solidFill>
                          <a:effectLst/>
                          <a:latin typeface="Twinkl" panose="02000000000000000000" pitchFamily="2" charset="0"/>
                          <a:ea typeface="+mn-ea"/>
                          <a:cs typeface="+mn-cs"/>
                        </a:rPr>
                        <a:t>In this unit, children will identify and name common types of materials including wood, metal, plastic, rubber, fur, wool, sponge, cotton wool, paper, card, brick, rock and some liquids.</a:t>
                      </a:r>
                    </a:p>
                    <a:p>
                      <a:pPr algn="l" fontAlgn="base"/>
                      <a:endParaRPr lang="en-US" sz="1400" b="0" i="0" kern="1200" baseline="0" dirty="0">
                        <a:solidFill>
                          <a:schemeClr val="dk1"/>
                        </a:solidFill>
                        <a:effectLst/>
                        <a:latin typeface="Twinkl" panose="02000000000000000000" pitchFamily="2" charset="0"/>
                        <a:ea typeface="+mn-ea"/>
                        <a:cs typeface="+mn-cs"/>
                      </a:endParaRPr>
                    </a:p>
                    <a:p>
                      <a:pPr algn="l" fontAlgn="base"/>
                      <a:r>
                        <a:rPr lang="en-US" sz="1400" b="0" i="0" kern="1200" baseline="0" dirty="0">
                          <a:solidFill>
                            <a:schemeClr val="dk1"/>
                          </a:solidFill>
                          <a:effectLst/>
                          <a:latin typeface="Twinkl" panose="02000000000000000000" pitchFamily="2" charset="0"/>
                          <a:ea typeface="+mn-ea"/>
                          <a:cs typeface="+mn-cs"/>
                        </a:rPr>
                        <a:t>We will label, collect and group together objects made from the same material. The children will state that different objects can be manufactured from the same materials. They will say why some materials are unsuitable for some objects.</a:t>
                      </a:r>
                    </a:p>
                    <a:p>
                      <a:pPr algn="l" fontAlgn="base"/>
                      <a:endParaRPr lang="en-US" sz="1400" b="0" i="0" kern="1200" baseline="0" dirty="0">
                        <a:solidFill>
                          <a:schemeClr val="dk1"/>
                        </a:solidFill>
                        <a:effectLst/>
                        <a:latin typeface="Twinkl" panose="02000000000000000000" pitchFamily="2" charset="0"/>
                        <a:ea typeface="+mn-ea"/>
                        <a:cs typeface="+mn-cs"/>
                      </a:endParaRPr>
                    </a:p>
                    <a:p>
                      <a:pPr algn="l" fontAlgn="base"/>
                      <a:r>
                        <a:rPr lang="en-US" sz="1400" b="0" i="0" kern="1200" baseline="0" dirty="0">
                          <a:solidFill>
                            <a:schemeClr val="dk1"/>
                          </a:solidFill>
                          <a:effectLst/>
                          <a:latin typeface="Twinkl" panose="02000000000000000000" pitchFamily="2" charset="0"/>
                          <a:ea typeface="+mn-ea"/>
                          <a:cs typeface="+mn-cs"/>
                        </a:rPr>
                        <a:t>Working scientifically, children will test the properties of different liquids. They will have investigated which materials are good to wrap and protect an egg being dropped from a height.</a:t>
                      </a:r>
                    </a:p>
                    <a:p>
                      <a:pPr algn="l" fontAlgn="base"/>
                      <a:endParaRPr lang="en-US" sz="1400" b="0" i="0" kern="1200" baseline="0" dirty="0">
                        <a:solidFill>
                          <a:schemeClr val="dk1"/>
                        </a:solidFill>
                        <a:effectLst/>
                        <a:latin typeface="Twinkl" panose="02000000000000000000" pitchFamily="2" charset="0"/>
                        <a:ea typeface="+mn-ea"/>
                        <a:cs typeface="+mn-cs"/>
                      </a:endParaRPr>
                    </a:p>
                    <a:p>
                      <a:pPr algn="l" fontAlgn="base"/>
                      <a:endParaRPr lang="en-US" sz="1400" b="0" i="0" kern="1200" baseline="0" dirty="0">
                        <a:solidFill>
                          <a:schemeClr val="dk1"/>
                        </a:solidFill>
                        <a:effectLst/>
                        <a:latin typeface="Twinkl" panose="02000000000000000000" pitchFamily="2" charset="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6984999"/>
                  </a:ext>
                </a:extLst>
              </a:tr>
            </a:tbl>
          </a:graphicData>
        </a:graphic>
      </p:graphicFrame>
      <p:pic>
        <p:nvPicPr>
          <p:cNvPr id="8" name="Picture 7"/>
          <p:cNvPicPr>
            <a:picLocks noChangeAspect="1"/>
          </p:cNvPicPr>
          <p:nvPr/>
        </p:nvPicPr>
        <p:blipFill>
          <a:blip r:embed="rId2"/>
          <a:stretch>
            <a:fillRect/>
          </a:stretch>
        </p:blipFill>
        <p:spPr>
          <a:xfrm>
            <a:off x="275953" y="3087734"/>
            <a:ext cx="1646161" cy="1037545"/>
          </a:xfrm>
          <a:prstGeom prst="rect">
            <a:avLst/>
          </a:prstGeom>
        </p:spPr>
      </p:pic>
      <p:sp>
        <p:nvSpPr>
          <p:cNvPr id="10" name="TextBox 9"/>
          <p:cNvSpPr txBox="1"/>
          <p:nvPr/>
        </p:nvSpPr>
        <p:spPr>
          <a:xfrm>
            <a:off x="566056" y="4267200"/>
            <a:ext cx="3126377" cy="307777"/>
          </a:xfrm>
          <a:prstGeom prst="rect">
            <a:avLst/>
          </a:prstGeom>
          <a:noFill/>
        </p:spPr>
        <p:txBody>
          <a:bodyPr wrap="square" rtlCol="0">
            <a:spAutoFit/>
          </a:bodyPr>
          <a:lstStyle/>
          <a:p>
            <a:pPr algn="ctr"/>
            <a:r>
              <a:rPr lang="en-US" sz="1400" dirty="0">
                <a:latin typeface="Affectionately Yours" pitchFamily="2" charset="0"/>
              </a:rPr>
              <a:t>Grammar, Punctuation and Spelling</a:t>
            </a:r>
            <a:endParaRPr lang="en-GB" sz="1400" dirty="0">
              <a:latin typeface="Affectionately Yours" pitchFamily="2" charset="0"/>
            </a:endParaRPr>
          </a:p>
        </p:txBody>
      </p:sp>
      <p:sp>
        <p:nvSpPr>
          <p:cNvPr id="11" name="TextBox 10"/>
          <p:cNvSpPr txBox="1"/>
          <p:nvPr/>
        </p:nvSpPr>
        <p:spPr>
          <a:xfrm>
            <a:off x="246832" y="4750058"/>
            <a:ext cx="3764824" cy="1815882"/>
          </a:xfrm>
          <a:prstGeom prst="rect">
            <a:avLst/>
          </a:prstGeom>
          <a:noFill/>
        </p:spPr>
        <p:txBody>
          <a:bodyPr wrap="square" lIns="91440" tIns="45720" rIns="91440" bIns="45720" rtlCol="0" anchor="t">
            <a:spAutoFit/>
          </a:bodyPr>
          <a:lstStyle/>
          <a:p>
            <a:r>
              <a:rPr lang="en-US" sz="1400" dirty="0">
                <a:latin typeface="Twinkl" panose="02000000000000000000" pitchFamily="2" charset="0"/>
              </a:rPr>
              <a:t>The children will focus on using capital letters at the start of sentences, using finger spaces between words and punctuate sentences using a full stop. </a:t>
            </a:r>
          </a:p>
          <a:p>
            <a:endParaRPr lang="en-US" sz="1400" dirty="0">
              <a:latin typeface="Twinkl" panose="02000000000000000000" pitchFamily="2" charset="0"/>
            </a:endParaRPr>
          </a:p>
          <a:p>
            <a:r>
              <a:rPr lang="en-US" sz="1400" dirty="0">
                <a:latin typeface="Twinkl"/>
              </a:rPr>
              <a:t>In Phonics we will revise Level 1+ to Level 3 sounds in the first few weeks and then we will move onto Level 4 sounds. </a:t>
            </a:r>
            <a:endParaRPr lang="en-GB" sz="1400" dirty="0">
              <a:latin typeface="Twinkl"/>
            </a:endParaRPr>
          </a:p>
        </p:txBody>
      </p:sp>
      <p:pic>
        <p:nvPicPr>
          <p:cNvPr id="12" name="Picture 11"/>
          <p:cNvPicPr>
            <a:picLocks noChangeAspect="1"/>
          </p:cNvPicPr>
          <p:nvPr/>
        </p:nvPicPr>
        <p:blipFill>
          <a:blip r:embed="rId3"/>
          <a:stretch>
            <a:fillRect/>
          </a:stretch>
        </p:blipFill>
        <p:spPr>
          <a:xfrm>
            <a:off x="4345640" y="4268161"/>
            <a:ext cx="672875" cy="654097"/>
          </a:xfrm>
          <a:prstGeom prst="rect">
            <a:avLst/>
          </a:prstGeom>
        </p:spPr>
      </p:pic>
      <p:pic>
        <p:nvPicPr>
          <p:cNvPr id="13" name="Picture 12"/>
          <p:cNvPicPr>
            <a:picLocks noChangeAspect="1"/>
          </p:cNvPicPr>
          <p:nvPr/>
        </p:nvPicPr>
        <p:blipFill>
          <a:blip r:embed="rId3"/>
          <a:stretch>
            <a:fillRect/>
          </a:stretch>
        </p:blipFill>
        <p:spPr>
          <a:xfrm>
            <a:off x="7388542" y="1449569"/>
            <a:ext cx="499459" cy="485521"/>
          </a:xfrm>
          <a:prstGeom prst="rect">
            <a:avLst/>
          </a:prstGeom>
        </p:spPr>
      </p:pic>
      <p:pic>
        <p:nvPicPr>
          <p:cNvPr id="14" name="Picture 13"/>
          <p:cNvPicPr>
            <a:picLocks noChangeAspect="1"/>
          </p:cNvPicPr>
          <p:nvPr/>
        </p:nvPicPr>
        <p:blipFill>
          <a:blip r:embed="rId4"/>
          <a:stretch>
            <a:fillRect/>
          </a:stretch>
        </p:blipFill>
        <p:spPr>
          <a:xfrm>
            <a:off x="7444825" y="3946926"/>
            <a:ext cx="539284" cy="164624"/>
          </a:xfrm>
          <a:prstGeom prst="rect">
            <a:avLst/>
          </a:prstGeom>
        </p:spPr>
      </p:pic>
      <p:pic>
        <p:nvPicPr>
          <p:cNvPr id="15" name="Picture 14"/>
          <p:cNvPicPr>
            <a:picLocks noChangeAspect="1"/>
          </p:cNvPicPr>
          <p:nvPr/>
        </p:nvPicPr>
        <p:blipFill>
          <a:blip r:embed="rId4"/>
          <a:stretch>
            <a:fillRect/>
          </a:stretch>
        </p:blipFill>
        <p:spPr>
          <a:xfrm flipV="1">
            <a:off x="4490153" y="1551683"/>
            <a:ext cx="460738" cy="140646"/>
          </a:xfrm>
          <a:prstGeom prst="rect">
            <a:avLst/>
          </a:prstGeom>
        </p:spPr>
      </p:pic>
      <p:pic>
        <p:nvPicPr>
          <p:cNvPr id="16" name="Picture 15"/>
          <p:cNvPicPr>
            <a:picLocks noChangeAspect="1"/>
          </p:cNvPicPr>
          <p:nvPr/>
        </p:nvPicPr>
        <p:blipFill>
          <a:blip r:embed="rId5"/>
          <a:stretch>
            <a:fillRect/>
          </a:stretch>
        </p:blipFill>
        <p:spPr>
          <a:xfrm>
            <a:off x="5853487" y="4213249"/>
            <a:ext cx="950459" cy="396511"/>
          </a:xfrm>
          <a:prstGeom prst="rect">
            <a:avLst/>
          </a:prstGeom>
        </p:spPr>
      </p:pic>
      <p:pic>
        <p:nvPicPr>
          <p:cNvPr id="17" name="Picture 16"/>
          <p:cNvPicPr>
            <a:picLocks noChangeAspect="1"/>
          </p:cNvPicPr>
          <p:nvPr/>
        </p:nvPicPr>
        <p:blipFill>
          <a:blip r:embed="rId6"/>
          <a:stretch>
            <a:fillRect/>
          </a:stretch>
        </p:blipFill>
        <p:spPr>
          <a:xfrm>
            <a:off x="5232374" y="4978463"/>
            <a:ext cx="2114305" cy="446859"/>
          </a:xfrm>
          <a:prstGeom prst="rect">
            <a:avLst/>
          </a:prstGeom>
        </p:spPr>
      </p:pic>
      <p:pic>
        <p:nvPicPr>
          <p:cNvPr id="3" name="Picture 2">
            <a:extLst>
              <a:ext uri="{FF2B5EF4-FFF2-40B4-BE49-F238E27FC236}">
                <a16:creationId xmlns:a16="http://schemas.microsoft.com/office/drawing/2014/main" id="{9C99C674-F91D-4C5B-B85B-C33E26200D47}"/>
              </a:ext>
            </a:extLst>
          </p:cNvPr>
          <p:cNvPicPr>
            <a:picLocks noChangeAspect="1"/>
          </p:cNvPicPr>
          <p:nvPr/>
        </p:nvPicPr>
        <p:blipFill>
          <a:blip r:embed="rId7"/>
          <a:stretch>
            <a:fillRect/>
          </a:stretch>
        </p:blipFill>
        <p:spPr>
          <a:xfrm>
            <a:off x="2256097" y="2940324"/>
            <a:ext cx="1950459" cy="1471180"/>
          </a:xfrm>
          <a:prstGeom prst="rect">
            <a:avLst/>
          </a:prstGeom>
        </p:spPr>
      </p:pic>
    </p:spTree>
    <p:extLst>
      <p:ext uri="{BB962C8B-B14F-4D97-AF65-F5344CB8AC3E}">
        <p14:creationId xmlns:p14="http://schemas.microsoft.com/office/powerpoint/2010/main" val="1314204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674701755"/>
              </p:ext>
            </p:extLst>
          </p:nvPr>
        </p:nvGraphicFramePr>
        <p:xfrm>
          <a:off x="130628" y="81500"/>
          <a:ext cx="11993963" cy="6655539"/>
        </p:xfrm>
        <a:graphic>
          <a:graphicData uri="http://schemas.openxmlformats.org/drawingml/2006/table">
            <a:tbl>
              <a:tblPr firstRow="1" bandRow="1">
                <a:tableStyleId>{5C22544A-7EE6-4342-B048-85BDC9FD1C3A}</a:tableStyleId>
              </a:tblPr>
              <a:tblGrid>
                <a:gridCol w="3731685">
                  <a:extLst>
                    <a:ext uri="{9D8B030D-6E8A-4147-A177-3AD203B41FA5}">
                      <a16:colId xmlns:a16="http://schemas.microsoft.com/office/drawing/2014/main" val="3415927914"/>
                    </a:ext>
                  </a:extLst>
                </a:gridCol>
                <a:gridCol w="4343143">
                  <a:extLst>
                    <a:ext uri="{9D8B030D-6E8A-4147-A177-3AD203B41FA5}">
                      <a16:colId xmlns:a16="http://schemas.microsoft.com/office/drawing/2014/main" val="3616012508"/>
                    </a:ext>
                  </a:extLst>
                </a:gridCol>
                <a:gridCol w="3919135">
                  <a:extLst>
                    <a:ext uri="{9D8B030D-6E8A-4147-A177-3AD203B41FA5}">
                      <a16:colId xmlns:a16="http://schemas.microsoft.com/office/drawing/2014/main" val="2631005953"/>
                    </a:ext>
                  </a:extLst>
                </a:gridCol>
              </a:tblGrid>
              <a:tr h="867956">
                <a:tc gridSpan="3">
                  <a:txBody>
                    <a:bodyPr/>
                    <a:lstStyle/>
                    <a:p>
                      <a:pPr algn="ctr"/>
                      <a:r>
                        <a:rPr lang="en-GB" sz="2400" b="0" dirty="0">
                          <a:solidFill>
                            <a:schemeClr val="accent6">
                              <a:lumMod val="75000"/>
                            </a:schemeClr>
                          </a:solidFill>
                          <a:latin typeface="Affectionately Yours" pitchFamily="2" charset="0"/>
                        </a:rPr>
                        <a:t>Ellwood Community Primary School</a:t>
                      </a:r>
                      <a:r>
                        <a:rPr lang="en-GB" sz="2400" b="0" baseline="0" dirty="0">
                          <a:solidFill>
                            <a:schemeClr val="accent6">
                              <a:lumMod val="75000"/>
                            </a:schemeClr>
                          </a:solidFill>
                          <a:latin typeface="Affectionately Yours" pitchFamily="2" charset="0"/>
                        </a:rPr>
                        <a:t> – Specific Subject Overview</a:t>
                      </a:r>
                    </a:p>
                    <a:p>
                      <a:pPr algn="ctr"/>
                      <a:r>
                        <a:rPr lang="en-GB" sz="2400" baseline="0" dirty="0">
                          <a:solidFill>
                            <a:schemeClr val="accent6">
                              <a:lumMod val="75000"/>
                            </a:schemeClr>
                          </a:solidFill>
                          <a:latin typeface="Affectionately Yours" pitchFamily="2" charset="0"/>
                        </a:rPr>
                        <a:t>Chestnut Class – Autumn Term 2</a:t>
                      </a:r>
                      <a:endParaRPr lang="en-GB" sz="2400" dirty="0">
                        <a:solidFill>
                          <a:schemeClr val="accent6">
                            <a:lumMod val="75000"/>
                          </a:schemeClr>
                        </a:solidFill>
                        <a:latin typeface="Affectionately Yours"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55517563"/>
                  </a:ext>
                </a:extLst>
              </a:tr>
              <a:tr h="2378842">
                <a:tc rowSpan="2">
                  <a:txBody>
                    <a:bodyPr/>
                    <a:lstStyle/>
                    <a:p>
                      <a:pPr algn="ctr"/>
                      <a:r>
                        <a:rPr lang="en-GB" baseline="0" dirty="0">
                          <a:latin typeface="Affectionately Yours" pitchFamily="2" charset="0"/>
                        </a:rPr>
                        <a:t>DT</a:t>
                      </a:r>
                    </a:p>
                    <a:p>
                      <a:pPr algn="ctr"/>
                      <a:r>
                        <a:rPr lang="en-US" sz="1400" baseline="0" dirty="0">
                          <a:latin typeface="Twinkl"/>
                        </a:rPr>
                        <a:t> In Design Technology this term the children will be designing and creating their own bookmarks. </a:t>
                      </a:r>
                    </a:p>
                    <a:p>
                      <a:pPr algn="ctr"/>
                      <a:r>
                        <a:rPr lang="en-US" sz="1400" b="0" i="0" u="none" strike="noStrike" baseline="0" noProof="0" dirty="0">
                          <a:solidFill>
                            <a:srgbClr val="000000"/>
                          </a:solidFill>
                          <a:latin typeface="Twinkl"/>
                        </a:rPr>
                        <a:t>They will plan and </a:t>
                      </a:r>
                      <a:r>
                        <a:rPr lang="en-US" sz="1400" b="0" i="0" u="none" strike="noStrike" baseline="0" noProof="0" dirty="0" err="1">
                          <a:solidFill>
                            <a:srgbClr val="000000"/>
                          </a:solidFill>
                          <a:latin typeface="Twinkl"/>
                        </a:rPr>
                        <a:t>practise</a:t>
                      </a:r>
                      <a:r>
                        <a:rPr lang="en-US" sz="1400" b="0" i="0" u="none" strike="noStrike" baseline="0" noProof="0" dirty="0">
                          <a:solidFill>
                            <a:srgbClr val="000000"/>
                          </a:solidFill>
                          <a:latin typeface="Twinkl"/>
                        </a:rPr>
                        <a:t> the skills needed to create a bookmark.</a:t>
                      </a:r>
                    </a:p>
                    <a:p>
                      <a:pPr algn="ctr"/>
                      <a:r>
                        <a:rPr lang="en-US" sz="1400" b="0" i="0" u="none" strike="noStrike" baseline="0" noProof="0" dirty="0">
                          <a:solidFill>
                            <a:srgbClr val="000000"/>
                          </a:solidFill>
                          <a:latin typeface="Twinkl"/>
                        </a:rPr>
                        <a:t>Year One and Two will both complete a design booklet to support their planning process. Year Twos will begin to use the running stitch.</a:t>
                      </a:r>
                    </a:p>
                    <a:p>
                      <a:pPr algn="ctr"/>
                      <a:endParaRPr lang="en-GB" sz="1200" b="0" i="0" u="none" strike="noStrike" baseline="0" noProof="0" dirty="0">
                        <a:solidFill>
                          <a:srgbClr val="000000"/>
                        </a:solidFill>
                        <a:latin typeface="Twinkl"/>
                      </a:endParaRPr>
                    </a:p>
                    <a:p>
                      <a:pPr algn="ctr"/>
                      <a:endParaRPr lang="en-US" sz="1400" b="0" i="0" u="none" strike="noStrike" baseline="0" noProof="0" dirty="0">
                        <a:solidFill>
                          <a:srgbClr val="000000"/>
                        </a:solidFill>
                        <a:latin typeface="Twinkl"/>
                      </a:endParaRPr>
                    </a:p>
                    <a:p>
                      <a:pPr lvl="0" algn="ctr">
                        <a:buNone/>
                      </a:pPr>
                      <a:endParaRPr lang="en-US" sz="1400" baseline="0" dirty="0">
                        <a:latin typeface="Twinkl"/>
                      </a:endParaRPr>
                    </a:p>
                    <a:p>
                      <a:pPr lvl="0" algn="ctr">
                        <a:buNone/>
                      </a:pPr>
                      <a:endParaRPr lang="en-US" sz="1400" baseline="0" dirty="0">
                        <a:latin typeface="Twink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ffectionately Yours"/>
                        </a:rPr>
                        <a:t>Life Skills</a:t>
                      </a:r>
                    </a:p>
                    <a:p>
                      <a:pPr algn="ctr"/>
                      <a:r>
                        <a:rPr lang="en-US" sz="1100" b="0" i="0" u="none" strike="noStrike" baseline="0" noProof="0" dirty="0">
                          <a:solidFill>
                            <a:srgbClr val="000000"/>
                          </a:solidFill>
                          <a:latin typeface="Twinkl"/>
                        </a:rPr>
                        <a:t>In this unit of TEAMS, we will discuss the importance of Team Work. The children will learn about how working together they can achieve more. Chestnut Class, will learn about being a good listener and about the importance of being kind to one another. The children will be able to explain about what is a positive learner.  They will also be able to identify what is a good and a bad choice. </a:t>
                      </a:r>
                    </a:p>
                    <a:p>
                      <a:pPr algn="ctr"/>
                      <a:endParaRPr lang="en-US" sz="1100" b="0" i="0" u="none" strike="noStrike" baseline="0" noProof="0" dirty="0">
                        <a:solidFill>
                          <a:srgbClr val="000000"/>
                        </a:solidFill>
                        <a:latin typeface="Twink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ffectionately Yours" pitchFamily="2" charset="0"/>
                        </a:rPr>
                        <a:t>Computing</a:t>
                      </a:r>
                    </a:p>
                    <a:p>
                      <a:pPr algn="ctr"/>
                      <a:endParaRPr lang="en-GB" sz="1100" dirty="0">
                        <a:latin typeface="Twinkl" panose="02000000000000000000" pitchFamily="2" charset="0"/>
                      </a:endParaRPr>
                    </a:p>
                    <a:p>
                      <a:pPr algn="ctr"/>
                      <a:r>
                        <a:rPr lang="en-GB" sz="1200" dirty="0">
                          <a:latin typeface="Twinkl" panose="02000000000000000000" pitchFamily="2" charset="0"/>
                        </a:rPr>
                        <a:t>The children will learn about using word processor. By the end of this unit the children will be able to; use a mouse accurately to navigate a computer, type in a word document using the correct keys. At the end of this unit the children will receive the opportunity to demonstrate their new skills using sketch pad.</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0289334"/>
                  </a:ext>
                </a:extLst>
              </a:tr>
              <a:tr h="1313415">
                <a:tc vMerge="1">
                  <a:txBody>
                    <a:bodyPr/>
                    <a:lstStyle/>
                    <a:p>
                      <a:pPr algn="ctr"/>
                      <a:endParaRPr lang="en-GB" baseline="0" dirty="0">
                        <a:latin typeface="Affectionately Yours"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en-GB" sz="1600" i="0" dirty="0">
                          <a:latin typeface="Affectionately Yours" pitchFamily="2" charset="0"/>
                        </a:rPr>
                        <a:t>Geography </a:t>
                      </a:r>
                    </a:p>
                    <a:p>
                      <a:pPr algn="ctr"/>
                      <a:r>
                        <a:rPr lang="en-GB" sz="1400" dirty="0">
                          <a:latin typeface="Twinkl"/>
                        </a:rPr>
                        <a:t>Where do I live?</a:t>
                      </a:r>
                    </a:p>
                    <a:p>
                      <a:pPr algn="ctr"/>
                      <a:r>
                        <a:rPr lang="en-GB" sz="1200" dirty="0">
                          <a:latin typeface="Twinkl"/>
                        </a:rPr>
                        <a:t>In this unit of work children will begin to think about where they live and being able to recall the four countries that make up the United Kingdom and the capital cities. Year 2 children will begin to locate the 7 continents. </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dirty="0">
                        <a:latin typeface="Affectionately Yours"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7741383"/>
                  </a:ext>
                </a:extLst>
              </a:tr>
              <a:tr h="2095326">
                <a:tc>
                  <a:txBody>
                    <a:bodyPr/>
                    <a:lstStyle/>
                    <a:p>
                      <a:pPr algn="ctr"/>
                      <a:r>
                        <a:rPr lang="en-GB" dirty="0">
                          <a:latin typeface="Affectionately Yours" pitchFamily="2" charset="0"/>
                        </a:rPr>
                        <a:t>RE</a:t>
                      </a:r>
                    </a:p>
                    <a:p>
                      <a:pPr algn="ctr"/>
                      <a:r>
                        <a:rPr lang="en-GB" sz="1400" dirty="0">
                          <a:latin typeface="Twinkl" panose="02000000000000000000" pitchFamily="2" charset="0"/>
                        </a:rPr>
                        <a:t>This term we will be thinking about the question: Why does Christmas matter to Christians and why do they celebrate it?</a:t>
                      </a:r>
                    </a:p>
                    <a:p>
                      <a:pPr algn="ctr"/>
                      <a:endParaRPr lang="en-GB" sz="1400"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ffectionately Yours" pitchFamily="2" charset="0"/>
                        </a:rPr>
                        <a:t>Music</a:t>
                      </a:r>
                    </a:p>
                    <a:p>
                      <a:pPr algn="ctr"/>
                      <a:r>
                        <a:rPr lang="en-GB" sz="1200" dirty="0">
                          <a:latin typeface="Twinkl" panose="02000000000000000000" pitchFamily="2" charset="0"/>
                        </a:rPr>
                        <a:t>This term the children will be getting into character ready for our Christmas Nativity of Lights, Camel Action. We will be learning the songs and putting a glittery performance together for you!</a:t>
                      </a:r>
                    </a:p>
                    <a:p>
                      <a:pPr algn="ctr"/>
                      <a:endParaRPr lang="en-GB" sz="1200"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ffectionately Yours"/>
                        </a:rPr>
                        <a:t>PE</a:t>
                      </a:r>
                    </a:p>
                    <a:p>
                      <a:pPr algn="ctr"/>
                      <a:r>
                        <a:rPr lang="en-GB" sz="1400" dirty="0">
                          <a:latin typeface="Twinkl" panose="02000000000000000000" pitchFamily="2" charset="0"/>
                        </a:rPr>
                        <a:t>This term, Chestnut Class are fortunate to have specialist teacher teach them on a Wednesday for Cricket by a Cricket Coach and on a Thursday for Gymnastics at the Forest of Dean Gymnastics Centre.</a:t>
                      </a:r>
                      <a:endParaRPr lang="en-US" sz="1400" dirty="0">
                        <a:latin typeface="Twinkl" panose="02000000000000000000" pitchFamily="2" charset="0"/>
                      </a:endParaRPr>
                    </a:p>
                    <a:p>
                      <a:pPr lvl="0" algn="ctr">
                        <a:buNone/>
                      </a:pPr>
                      <a:r>
                        <a:rPr lang="en-GB" dirty="0">
                          <a:latin typeface="Affectionately Yours"/>
                        </a:rPr>
                        <a:t/>
                      </a:r>
                      <a:br>
                        <a:rPr lang="en-GB" dirty="0">
                          <a:latin typeface="Affectionately Yours"/>
                        </a:rPr>
                      </a:br>
                      <a:endParaRPr lang="en-US" sz="1200" dirty="0">
                        <a:latin typeface="Twink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0484928"/>
                  </a:ext>
                </a:extLst>
              </a:tr>
            </a:tbl>
          </a:graphicData>
        </a:graphic>
      </p:graphicFrame>
      <p:sp>
        <p:nvSpPr>
          <p:cNvPr id="12" name="Heart 11">
            <a:extLst>
              <a:ext uri="{FF2B5EF4-FFF2-40B4-BE49-F238E27FC236}">
                <a16:creationId xmlns:a16="http://schemas.microsoft.com/office/drawing/2014/main" id="{5054E204-B8AB-4851-BC82-9ACFA23F44AC}"/>
              </a:ext>
            </a:extLst>
          </p:cNvPr>
          <p:cNvSpPr/>
          <p:nvPr/>
        </p:nvSpPr>
        <p:spPr>
          <a:xfrm>
            <a:off x="5918200" y="2666413"/>
            <a:ext cx="355600" cy="393700"/>
          </a:xfrm>
          <a:prstGeom prst="hear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078FBE51-FD22-48E4-B85B-15F153CF9AE4}"/>
              </a:ext>
            </a:extLst>
          </p:cNvPr>
          <p:cNvPicPr>
            <a:picLocks noChangeAspect="1"/>
          </p:cNvPicPr>
          <p:nvPr/>
        </p:nvPicPr>
        <p:blipFill>
          <a:blip r:embed="rId2"/>
          <a:stretch>
            <a:fillRect/>
          </a:stretch>
        </p:blipFill>
        <p:spPr>
          <a:xfrm>
            <a:off x="920844" y="3270738"/>
            <a:ext cx="2189745" cy="1264332"/>
          </a:xfrm>
          <a:prstGeom prst="rect">
            <a:avLst/>
          </a:prstGeom>
        </p:spPr>
      </p:pic>
      <p:pic>
        <p:nvPicPr>
          <p:cNvPr id="9" name="Picture 8">
            <a:extLst>
              <a:ext uri="{FF2B5EF4-FFF2-40B4-BE49-F238E27FC236}">
                <a16:creationId xmlns:a16="http://schemas.microsoft.com/office/drawing/2014/main" id="{88C8959D-432F-4001-9AD3-B99736DDB4FB}"/>
              </a:ext>
            </a:extLst>
          </p:cNvPr>
          <p:cNvPicPr>
            <a:picLocks noChangeAspect="1"/>
          </p:cNvPicPr>
          <p:nvPr/>
        </p:nvPicPr>
        <p:blipFill>
          <a:blip r:embed="rId3"/>
          <a:stretch>
            <a:fillRect/>
          </a:stretch>
        </p:blipFill>
        <p:spPr>
          <a:xfrm>
            <a:off x="8357559" y="5907449"/>
            <a:ext cx="900742" cy="707479"/>
          </a:xfrm>
          <a:prstGeom prst="rect">
            <a:avLst/>
          </a:prstGeom>
        </p:spPr>
      </p:pic>
      <p:pic>
        <p:nvPicPr>
          <p:cNvPr id="18" name="Picture 17">
            <a:extLst>
              <a:ext uri="{FF2B5EF4-FFF2-40B4-BE49-F238E27FC236}">
                <a16:creationId xmlns:a16="http://schemas.microsoft.com/office/drawing/2014/main" id="{A3985F0D-A02F-44D3-BD58-9BA4378A7C71}"/>
              </a:ext>
            </a:extLst>
          </p:cNvPr>
          <p:cNvPicPr>
            <a:picLocks noChangeAspect="1"/>
          </p:cNvPicPr>
          <p:nvPr/>
        </p:nvPicPr>
        <p:blipFill>
          <a:blip r:embed="rId4"/>
          <a:stretch>
            <a:fillRect/>
          </a:stretch>
        </p:blipFill>
        <p:spPr>
          <a:xfrm>
            <a:off x="9928817" y="2549769"/>
            <a:ext cx="875462" cy="720969"/>
          </a:xfrm>
          <a:prstGeom prst="rect">
            <a:avLst/>
          </a:prstGeom>
        </p:spPr>
      </p:pic>
      <p:pic>
        <p:nvPicPr>
          <p:cNvPr id="21" name="Picture 20">
            <a:extLst>
              <a:ext uri="{FF2B5EF4-FFF2-40B4-BE49-F238E27FC236}">
                <a16:creationId xmlns:a16="http://schemas.microsoft.com/office/drawing/2014/main" id="{54584F01-253C-4F36-A019-96A4734288B6}"/>
              </a:ext>
            </a:extLst>
          </p:cNvPr>
          <p:cNvPicPr>
            <a:picLocks noChangeAspect="1"/>
          </p:cNvPicPr>
          <p:nvPr/>
        </p:nvPicPr>
        <p:blipFill>
          <a:blip r:embed="rId5"/>
          <a:stretch>
            <a:fillRect/>
          </a:stretch>
        </p:blipFill>
        <p:spPr>
          <a:xfrm>
            <a:off x="5500077" y="5726538"/>
            <a:ext cx="978617" cy="888390"/>
          </a:xfrm>
          <a:prstGeom prst="rect">
            <a:avLst/>
          </a:prstGeom>
        </p:spPr>
      </p:pic>
      <p:pic>
        <p:nvPicPr>
          <p:cNvPr id="23" name="Picture 22">
            <a:extLst>
              <a:ext uri="{FF2B5EF4-FFF2-40B4-BE49-F238E27FC236}">
                <a16:creationId xmlns:a16="http://schemas.microsoft.com/office/drawing/2014/main" id="{09E8EE9A-3BD9-4D34-91EF-836E1ED64DE9}"/>
              </a:ext>
            </a:extLst>
          </p:cNvPr>
          <p:cNvPicPr>
            <a:picLocks noChangeAspect="1"/>
          </p:cNvPicPr>
          <p:nvPr/>
        </p:nvPicPr>
        <p:blipFill>
          <a:blip r:embed="rId6"/>
          <a:stretch>
            <a:fillRect/>
          </a:stretch>
        </p:blipFill>
        <p:spPr>
          <a:xfrm>
            <a:off x="1732085" y="5779872"/>
            <a:ext cx="901702" cy="835055"/>
          </a:xfrm>
          <a:prstGeom prst="rect">
            <a:avLst/>
          </a:prstGeom>
        </p:spPr>
      </p:pic>
    </p:spTree>
    <p:extLst>
      <p:ext uri="{BB962C8B-B14F-4D97-AF65-F5344CB8AC3E}">
        <p14:creationId xmlns:p14="http://schemas.microsoft.com/office/powerpoint/2010/main" val="3396493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681</Words>
  <Application>Microsoft Office PowerPoint</Application>
  <PresentationFormat>Widescreen</PresentationFormat>
  <Paragraphs>50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Affectionately Yours</vt:lpstr>
      <vt:lpstr>Arial</vt:lpstr>
      <vt:lpstr>Calibri</vt:lpstr>
      <vt:lpstr>Calibri Light</vt:lpstr>
      <vt:lpstr>Twinkl</vt:lpstr>
      <vt:lpstr>Office Theme</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Rachel Tait</cp:lastModifiedBy>
  <cp:revision>144</cp:revision>
  <cp:lastPrinted>2025-10-26T12:36:02Z</cp:lastPrinted>
  <dcterms:created xsi:type="dcterms:W3CDTF">2023-01-04T18:26:24Z</dcterms:created>
  <dcterms:modified xsi:type="dcterms:W3CDTF">2025-11-03T15:12:11Z</dcterms:modified>
</cp:coreProperties>
</file>