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21/02/2026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0793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21/02/2026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95068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21/02/2026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27301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D9FD8A-C1A4-4EC1-827A-8F5A6C2C5D27}" type="datetimeFigureOut">
              <a:rPr lang="en-GB" smtClean="0"/>
              <a:t>21/02/2026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72289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D9FD8A-C1A4-4EC1-827A-8F5A6C2C5D27}" type="datetimeFigureOut">
              <a:rPr lang="en-GB" smtClean="0"/>
              <a:t>21/02/2026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411329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D9FD8A-C1A4-4EC1-827A-8F5A6C2C5D27}" type="datetimeFigureOut">
              <a:rPr lang="en-GB" smtClean="0"/>
              <a:t>21/02/2026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35804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D9FD8A-C1A4-4EC1-827A-8F5A6C2C5D27}" type="datetimeFigureOut">
              <a:rPr lang="en-GB" smtClean="0"/>
              <a:t>21/02/2026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217464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D9FD8A-C1A4-4EC1-827A-8F5A6C2C5D27}" type="datetimeFigureOut">
              <a:rPr lang="en-GB" smtClean="0"/>
              <a:t>21/02/2026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95868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9FD8A-C1A4-4EC1-827A-8F5A6C2C5D27}" type="datetimeFigureOut">
              <a:rPr lang="en-GB" smtClean="0"/>
              <a:t>21/02/2026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1829380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21/02/2026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31616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8D9FD8A-C1A4-4EC1-827A-8F5A6C2C5D27}" type="datetimeFigureOut">
              <a:rPr lang="en-GB" smtClean="0"/>
              <a:t>21/02/2026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EE41A-2EBF-4553-8F9E-C44CA2FBD46B}" type="slidenum">
              <a:rPr lang="en-GB" smtClean="0"/>
              <a:t>‹#›</a:t>
            </a:fld>
            <a:endParaRPr lang="en-GB"/>
          </a:p>
        </p:txBody>
      </p:sp>
    </p:spTree>
    <p:extLst>
      <p:ext uri="{BB962C8B-B14F-4D97-AF65-F5344CB8AC3E}">
        <p14:creationId xmlns:p14="http://schemas.microsoft.com/office/powerpoint/2010/main" val="908058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D9FD8A-C1A4-4EC1-827A-8F5A6C2C5D27}" type="datetimeFigureOut">
              <a:rPr lang="en-GB" smtClean="0"/>
              <a:t>21/02/2026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EE41A-2EBF-4553-8F9E-C44CA2FBD46B}" type="slidenum">
              <a:rPr lang="en-GB" smtClean="0"/>
              <a:t>‹#›</a:t>
            </a:fld>
            <a:endParaRPr lang="en-GB"/>
          </a:p>
        </p:txBody>
      </p:sp>
    </p:spTree>
    <p:extLst>
      <p:ext uri="{BB962C8B-B14F-4D97-AF65-F5344CB8AC3E}">
        <p14:creationId xmlns:p14="http://schemas.microsoft.com/office/powerpoint/2010/main" val="687499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78308688"/>
              </p:ext>
            </p:extLst>
          </p:nvPr>
        </p:nvGraphicFramePr>
        <p:xfrm>
          <a:off x="150948" y="144897"/>
          <a:ext cx="11962674" cy="6644546"/>
        </p:xfrm>
        <a:graphic>
          <a:graphicData uri="http://schemas.openxmlformats.org/drawingml/2006/table">
            <a:tbl>
              <a:tblPr firstRow="1" bandRow="1">
                <a:tableStyleId>{5C22544A-7EE6-4342-B048-85BDC9FD1C3A}</a:tableStyleId>
              </a:tblPr>
              <a:tblGrid>
                <a:gridCol w="3987558">
                  <a:extLst>
                    <a:ext uri="{9D8B030D-6E8A-4147-A177-3AD203B41FA5}">
                      <a16:colId xmlns:a16="http://schemas.microsoft.com/office/drawing/2014/main" val="3415927914"/>
                    </a:ext>
                  </a:extLst>
                </a:gridCol>
                <a:gridCol w="3987558">
                  <a:extLst>
                    <a:ext uri="{9D8B030D-6E8A-4147-A177-3AD203B41FA5}">
                      <a16:colId xmlns:a16="http://schemas.microsoft.com/office/drawing/2014/main" val="866025465"/>
                    </a:ext>
                  </a:extLst>
                </a:gridCol>
                <a:gridCol w="3987558">
                  <a:extLst>
                    <a:ext uri="{9D8B030D-6E8A-4147-A177-3AD203B41FA5}">
                      <a16:colId xmlns:a16="http://schemas.microsoft.com/office/drawing/2014/main" val="2975391216"/>
                    </a:ext>
                  </a:extLst>
                </a:gridCol>
              </a:tblGrid>
              <a:tr h="800888">
                <a:tc gridSpan="3">
                  <a:txBody>
                    <a:bodyPr/>
                    <a:lstStyle/>
                    <a:p>
                      <a:pPr algn="ctr"/>
                      <a:r>
                        <a:rPr lang="en-GB" sz="2400" b="0" dirty="0" smtClean="0">
                          <a:solidFill>
                            <a:schemeClr val="accent6">
                              <a:lumMod val="75000"/>
                            </a:schemeClr>
                          </a:solidFill>
                          <a:latin typeface="Twinkl" panose="02000000000000000000" pitchFamily="2" charset="0"/>
                        </a:rPr>
                        <a:t>Ellwood Community Primary School</a:t>
                      </a:r>
                      <a:r>
                        <a:rPr lang="en-GB" sz="2400" b="0" baseline="0" dirty="0" smtClean="0">
                          <a:solidFill>
                            <a:schemeClr val="accent6">
                              <a:lumMod val="75000"/>
                            </a:schemeClr>
                          </a:solidFill>
                          <a:latin typeface="Twinkl" panose="02000000000000000000" pitchFamily="2" charset="0"/>
                        </a:rPr>
                        <a:t> – Core Subject Overview</a:t>
                      </a:r>
                    </a:p>
                    <a:p>
                      <a:pPr algn="ctr"/>
                      <a:r>
                        <a:rPr lang="en-GB" sz="2400" b="0" baseline="0" dirty="0" smtClean="0">
                          <a:solidFill>
                            <a:schemeClr val="accent6">
                              <a:lumMod val="75000"/>
                            </a:schemeClr>
                          </a:solidFill>
                          <a:latin typeface="Twinkl" panose="02000000000000000000" pitchFamily="2" charset="0"/>
                        </a:rPr>
                        <a:t>Spring Term 2 2026, Year 2</a:t>
                      </a:r>
                      <a:endParaRPr lang="en-GB" sz="2400" b="0" dirty="0">
                        <a:solidFill>
                          <a:schemeClr val="accent6">
                            <a:lumMod val="75000"/>
                          </a:schemeClr>
                        </a:solidFill>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355517563"/>
                  </a:ext>
                </a:extLst>
              </a:tr>
              <a:tr h="355950">
                <a:tc>
                  <a:txBody>
                    <a:bodyPr/>
                    <a:lstStyle/>
                    <a:p>
                      <a:pPr algn="ctr"/>
                      <a:r>
                        <a:rPr lang="en-GB" dirty="0" smtClean="0">
                          <a:latin typeface="Twinkl" panose="02000000000000000000" pitchFamily="2" charset="0"/>
                        </a:rPr>
                        <a:t>English</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a:r>
                        <a:rPr lang="en-GB" dirty="0" smtClean="0">
                          <a:latin typeface="Twinkl" panose="02000000000000000000" pitchFamily="2" charset="0"/>
                        </a:rPr>
                        <a:t>Maths</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GB" dirty="0" smtClean="0">
                          <a:latin typeface="Twinkl" panose="02000000000000000000" pitchFamily="2" charset="0"/>
                        </a:rPr>
                        <a:t>Science</a:t>
                      </a:r>
                      <a:endParaRPr lang="en-GB" dirty="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320289334"/>
                  </a:ext>
                </a:extLst>
              </a:tr>
              <a:tr h="5455826">
                <a:tc>
                  <a:txBody>
                    <a:bodyPr/>
                    <a:lstStyle/>
                    <a:p>
                      <a:r>
                        <a:rPr lang="en-US" sz="1300" dirty="0" smtClean="0">
                          <a:latin typeface="Twinkl" panose="02000000000000000000" pitchFamily="2" charset="0"/>
                        </a:rPr>
                        <a:t>English Units:</a:t>
                      </a:r>
                    </a:p>
                    <a:p>
                      <a:pPr algn="l"/>
                      <a:r>
                        <a:rPr lang="en-US" sz="1300" kern="1200" dirty="0" smtClean="0">
                          <a:solidFill>
                            <a:schemeClr val="dk1"/>
                          </a:solidFill>
                          <a:latin typeface="Twinkl" panose="02000000000000000000" pitchFamily="2" charset="0"/>
                          <a:ea typeface="+mn-ea"/>
                          <a:cs typeface="+mn-cs"/>
                        </a:rPr>
                        <a:t>We will be focusing our </a:t>
                      </a:r>
                    </a:p>
                    <a:p>
                      <a:pPr algn="l"/>
                      <a:r>
                        <a:rPr lang="en-US" sz="1300" kern="1200" dirty="0" smtClean="0">
                          <a:solidFill>
                            <a:schemeClr val="dk1"/>
                          </a:solidFill>
                          <a:latin typeface="Twinkl" panose="02000000000000000000" pitchFamily="2" charset="0"/>
                          <a:ea typeface="+mn-ea"/>
                          <a:cs typeface="+mn-cs"/>
                        </a:rPr>
                        <a:t>English unit on, </a:t>
                      </a:r>
                      <a:r>
                        <a:rPr lang="en-US" sz="1300" kern="1200" baseline="0" dirty="0" smtClean="0">
                          <a:solidFill>
                            <a:schemeClr val="dk1"/>
                          </a:solidFill>
                          <a:latin typeface="Twinkl" panose="02000000000000000000" pitchFamily="2" charset="0"/>
                          <a:ea typeface="+mn-ea"/>
                          <a:cs typeface="+mn-cs"/>
                        </a:rPr>
                        <a:t>‘Tin </a:t>
                      </a:r>
                    </a:p>
                    <a:p>
                      <a:pPr algn="l"/>
                      <a:r>
                        <a:rPr lang="en-US" sz="1300" kern="1200" baseline="0" dirty="0" smtClean="0">
                          <a:solidFill>
                            <a:schemeClr val="dk1"/>
                          </a:solidFill>
                          <a:latin typeface="Twinkl" panose="02000000000000000000" pitchFamily="2" charset="0"/>
                          <a:ea typeface="+mn-ea"/>
                          <a:cs typeface="+mn-cs"/>
                        </a:rPr>
                        <a:t>Forest’ and work towards the </a:t>
                      </a:r>
                    </a:p>
                    <a:p>
                      <a:pPr algn="l"/>
                      <a:r>
                        <a:rPr lang="en-US" sz="1300" kern="1200" baseline="0" dirty="0" smtClean="0">
                          <a:solidFill>
                            <a:schemeClr val="dk1"/>
                          </a:solidFill>
                          <a:latin typeface="Twinkl" panose="02000000000000000000" pitchFamily="2" charset="0"/>
                          <a:ea typeface="+mn-ea"/>
                          <a:cs typeface="+mn-cs"/>
                        </a:rPr>
                        <a:t>final outcome of letters. We will</a:t>
                      </a:r>
                      <a:endParaRPr lang="en-US" sz="1300" dirty="0" smtClean="0">
                        <a:latin typeface="Twinkl" panose="02000000000000000000" pitchFamily="2" charset="0"/>
                      </a:endParaRPr>
                    </a:p>
                    <a:p>
                      <a:pPr algn="l"/>
                      <a:r>
                        <a:rPr lang="en-US" sz="1300" kern="1200" dirty="0" smtClean="0">
                          <a:solidFill>
                            <a:schemeClr val="dk1"/>
                          </a:solidFill>
                          <a:latin typeface="Twinkl" panose="02000000000000000000" pitchFamily="2" charset="0"/>
                          <a:ea typeface="+mn-ea"/>
                          <a:cs typeface="+mn-cs"/>
                        </a:rPr>
                        <a:t>then</a:t>
                      </a:r>
                      <a:r>
                        <a:rPr lang="en-US" sz="1300" kern="1200" baseline="0" dirty="0" smtClean="0">
                          <a:solidFill>
                            <a:schemeClr val="dk1"/>
                          </a:solidFill>
                          <a:latin typeface="Twinkl" panose="02000000000000000000" pitchFamily="2" charset="0"/>
                          <a:ea typeface="+mn-ea"/>
                          <a:cs typeface="+mn-cs"/>
                        </a:rPr>
                        <a:t> move onto</a:t>
                      </a:r>
                      <a:r>
                        <a:rPr lang="en-US" sz="1300" kern="1200" dirty="0" smtClean="0">
                          <a:solidFill>
                            <a:schemeClr val="dk1"/>
                          </a:solidFill>
                          <a:latin typeface="Twinkl" panose="02000000000000000000" pitchFamily="2" charset="0"/>
                          <a:ea typeface="+mn-ea"/>
                          <a:cs typeface="+mn-cs"/>
                        </a:rPr>
                        <a:t> ‘</a:t>
                      </a:r>
                      <a:r>
                        <a:rPr lang="en-US" sz="1300" kern="1200" dirty="0" err="1" smtClean="0">
                          <a:solidFill>
                            <a:schemeClr val="dk1"/>
                          </a:solidFill>
                          <a:latin typeface="Twinkl" panose="02000000000000000000" pitchFamily="2" charset="0"/>
                          <a:ea typeface="+mn-ea"/>
                          <a:cs typeface="+mn-cs"/>
                        </a:rPr>
                        <a:t>Nen</a:t>
                      </a:r>
                      <a:r>
                        <a:rPr lang="en-US" sz="1300" kern="1200" dirty="0" smtClean="0">
                          <a:solidFill>
                            <a:schemeClr val="dk1"/>
                          </a:solidFill>
                          <a:latin typeface="Twinkl" panose="02000000000000000000" pitchFamily="2" charset="0"/>
                          <a:ea typeface="+mn-ea"/>
                          <a:cs typeface="+mn-cs"/>
                        </a:rPr>
                        <a:t> and the </a:t>
                      </a:r>
                    </a:p>
                    <a:p>
                      <a:r>
                        <a:rPr lang="en-US" sz="1300" kern="1200" dirty="0" smtClean="0">
                          <a:solidFill>
                            <a:schemeClr val="dk1"/>
                          </a:solidFill>
                          <a:latin typeface="Twinkl" panose="02000000000000000000" pitchFamily="2" charset="0"/>
                          <a:ea typeface="+mn-ea"/>
                          <a:cs typeface="+mn-cs"/>
                        </a:rPr>
                        <a:t>lonely fisherman’. We will </a:t>
                      </a:r>
                    </a:p>
                    <a:p>
                      <a:pPr algn="r"/>
                      <a:r>
                        <a:rPr lang="en-US" sz="1300" kern="1200" dirty="0" smtClean="0">
                          <a:solidFill>
                            <a:schemeClr val="dk1"/>
                          </a:solidFill>
                          <a:latin typeface="Twinkl" panose="02000000000000000000" pitchFamily="2" charset="0"/>
                          <a:ea typeface="+mn-ea"/>
                          <a:cs typeface="+mn-cs"/>
                        </a:rPr>
                        <a:t>exploring the rich vocabulary </a:t>
                      </a:r>
                    </a:p>
                    <a:p>
                      <a:pPr algn="r"/>
                      <a:r>
                        <a:rPr lang="en-US" sz="1300" kern="1200" dirty="0" smtClean="0">
                          <a:solidFill>
                            <a:schemeClr val="dk1"/>
                          </a:solidFill>
                          <a:latin typeface="Twinkl" panose="02000000000000000000" pitchFamily="2" charset="0"/>
                          <a:ea typeface="+mn-ea"/>
                          <a:cs typeface="+mn-cs"/>
                        </a:rPr>
                        <a:t>in the book, making </a:t>
                      </a:r>
                    </a:p>
                    <a:p>
                      <a:pPr algn="r"/>
                      <a:r>
                        <a:rPr lang="en-US" sz="1300" kern="1200" dirty="0" err="1" smtClean="0">
                          <a:solidFill>
                            <a:schemeClr val="dk1"/>
                          </a:solidFill>
                          <a:latin typeface="Twinkl" panose="02000000000000000000" pitchFamily="2" charset="0"/>
                          <a:ea typeface="+mn-ea"/>
                          <a:cs typeface="+mn-cs"/>
                        </a:rPr>
                        <a:t>comparisions</a:t>
                      </a:r>
                      <a:r>
                        <a:rPr lang="en-US" sz="1300" kern="1200" dirty="0" smtClean="0">
                          <a:solidFill>
                            <a:schemeClr val="dk1"/>
                          </a:solidFill>
                          <a:latin typeface="Twinkl" panose="02000000000000000000" pitchFamily="2" charset="0"/>
                          <a:ea typeface="+mn-ea"/>
                          <a:cs typeface="+mn-cs"/>
                        </a:rPr>
                        <a:t> to other </a:t>
                      </a:r>
                    </a:p>
                    <a:p>
                      <a:pPr algn="r"/>
                      <a:r>
                        <a:rPr lang="en-US" sz="1300" kern="1200" dirty="0" smtClean="0">
                          <a:solidFill>
                            <a:schemeClr val="dk1"/>
                          </a:solidFill>
                          <a:latin typeface="Twinkl" panose="02000000000000000000" pitchFamily="2" charset="0"/>
                          <a:ea typeface="+mn-ea"/>
                          <a:cs typeface="+mn-cs"/>
                        </a:rPr>
                        <a:t>known stories and finally </a:t>
                      </a:r>
                    </a:p>
                    <a:p>
                      <a:pPr algn="r"/>
                      <a:r>
                        <a:rPr lang="en-US" sz="1300" kern="1200" dirty="0" smtClean="0">
                          <a:solidFill>
                            <a:schemeClr val="dk1"/>
                          </a:solidFill>
                          <a:latin typeface="Twinkl" panose="02000000000000000000" pitchFamily="2" charset="0"/>
                          <a:ea typeface="+mn-ea"/>
                          <a:cs typeface="+mn-cs"/>
                        </a:rPr>
                        <a:t>writing our own</a:t>
                      </a:r>
                      <a:r>
                        <a:rPr lang="en-US" sz="1300" kern="1200" baseline="0" dirty="0" smtClean="0">
                          <a:solidFill>
                            <a:schemeClr val="dk1"/>
                          </a:solidFill>
                          <a:latin typeface="Twinkl" panose="02000000000000000000" pitchFamily="2" charset="0"/>
                          <a:ea typeface="+mn-ea"/>
                          <a:cs typeface="+mn-cs"/>
                        </a:rPr>
                        <a:t> character </a:t>
                      </a:r>
                    </a:p>
                    <a:p>
                      <a:pPr algn="r"/>
                      <a:r>
                        <a:rPr lang="en-US" sz="1300" kern="1200" baseline="0" dirty="0" smtClean="0">
                          <a:solidFill>
                            <a:schemeClr val="dk1"/>
                          </a:solidFill>
                          <a:latin typeface="Twinkl" panose="02000000000000000000" pitchFamily="2" charset="0"/>
                          <a:ea typeface="+mn-ea"/>
                          <a:cs typeface="+mn-cs"/>
                        </a:rPr>
                        <a:t>and setting descriptions</a:t>
                      </a:r>
                      <a:r>
                        <a:rPr lang="en-US" sz="1300" kern="1200" dirty="0" smtClean="0">
                          <a:solidFill>
                            <a:schemeClr val="dk1"/>
                          </a:solidFill>
                          <a:latin typeface="Twinkl" panose="02000000000000000000" pitchFamily="2" charset="0"/>
                          <a:ea typeface="+mn-ea"/>
                          <a:cs typeface="+mn-cs"/>
                        </a:rPr>
                        <a:t>.</a:t>
                      </a:r>
                      <a:r>
                        <a:rPr lang="en-US" sz="1300" kern="1200" baseline="0" dirty="0" smtClean="0">
                          <a:solidFill>
                            <a:schemeClr val="dk1"/>
                          </a:solidFill>
                          <a:latin typeface="Twinkl" panose="02000000000000000000" pitchFamily="2" charset="0"/>
                          <a:ea typeface="+mn-ea"/>
                          <a:cs typeface="+mn-cs"/>
                        </a:rPr>
                        <a:t>  </a:t>
                      </a:r>
                      <a:endParaRPr lang="en-US" sz="1300" dirty="0" smtClean="0">
                        <a:latin typeface="Twinkl" panose="02000000000000000000" pitchFamily="2" charset="0"/>
                      </a:endParaRPr>
                    </a:p>
                    <a:p>
                      <a:endParaRPr lang="en-US" sz="1300" dirty="0" smtClean="0">
                        <a:latin typeface="Twinkl" panose="02000000000000000000" pitchFamily="2" charset="0"/>
                      </a:endParaRPr>
                    </a:p>
                    <a:p>
                      <a:endParaRPr lang="en-US" sz="1300" dirty="0" smtClean="0">
                        <a:latin typeface="Twinkl" panose="02000000000000000000" pitchFamily="2" charset="0"/>
                      </a:endParaRPr>
                    </a:p>
                    <a:p>
                      <a:r>
                        <a:rPr lang="en-US" sz="1300" dirty="0" smtClean="0">
                          <a:latin typeface="Twinkl" panose="02000000000000000000" pitchFamily="2" charset="0"/>
                        </a:rPr>
                        <a:t>Spellings</a:t>
                      </a:r>
                      <a:r>
                        <a:rPr lang="en-GB" sz="1300" dirty="0" smtClean="0">
                          <a:latin typeface="Twinkl" panose="02000000000000000000" pitchFamily="2"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latin typeface="Twinkl" panose="02000000000000000000" pitchFamily="2" charset="0"/>
                        </a:rPr>
                        <a:t>This term we will learn </a:t>
                      </a:r>
                      <a:r>
                        <a:rPr lang="en-US" sz="1300" dirty="0" smtClean="0">
                          <a:solidFill>
                            <a:schemeClr val="dk1"/>
                          </a:solidFill>
                          <a:latin typeface="Twinkl" panose="02000000000000000000" pitchFamily="2" charset="0"/>
                        </a:rPr>
                        <a:t>‘o’ saying /u/u, ;</a:t>
                      </a:r>
                      <a:r>
                        <a:rPr lang="en-US" sz="1300" dirty="0" err="1" smtClean="0">
                          <a:solidFill>
                            <a:schemeClr val="dk1"/>
                          </a:solidFill>
                          <a:latin typeface="Twinkl" panose="02000000000000000000" pitchFamily="2" charset="0"/>
                        </a:rPr>
                        <a:t>ey</a:t>
                      </a:r>
                      <a:r>
                        <a:rPr lang="en-US" sz="1300" dirty="0" smtClean="0">
                          <a:solidFill>
                            <a:schemeClr val="dk1"/>
                          </a:solidFill>
                          <a:latin typeface="Twinkl" panose="02000000000000000000" pitchFamily="2" charset="0"/>
                        </a:rPr>
                        <a:t>; saying /</a:t>
                      </a:r>
                      <a:r>
                        <a:rPr lang="en-US" sz="1300" dirty="0" err="1" smtClean="0">
                          <a:solidFill>
                            <a:schemeClr val="dk1"/>
                          </a:solidFill>
                          <a:latin typeface="Twinkl" panose="02000000000000000000" pitchFamily="2" charset="0"/>
                        </a:rPr>
                        <a:t>ee</a:t>
                      </a:r>
                      <a:r>
                        <a:rPr lang="en-US" sz="1300" dirty="0" smtClean="0">
                          <a:solidFill>
                            <a:schemeClr val="dk1"/>
                          </a:solidFill>
                          <a:latin typeface="Twinkl" panose="02000000000000000000" pitchFamily="2" charset="0"/>
                        </a:rPr>
                        <a:t>/, adding –</a:t>
                      </a:r>
                      <a:r>
                        <a:rPr lang="en-US" sz="1300" dirty="0" err="1" smtClean="0">
                          <a:solidFill>
                            <a:schemeClr val="dk1"/>
                          </a:solidFill>
                          <a:latin typeface="Twinkl" panose="02000000000000000000" pitchFamily="2" charset="0"/>
                        </a:rPr>
                        <a:t>er</a:t>
                      </a:r>
                      <a:r>
                        <a:rPr lang="en-US" sz="1300" dirty="0" smtClean="0">
                          <a:solidFill>
                            <a:schemeClr val="dk1"/>
                          </a:solidFill>
                          <a:latin typeface="Twinkl" panose="02000000000000000000" pitchFamily="2" charset="0"/>
                        </a:rPr>
                        <a:t>, -</a:t>
                      </a:r>
                      <a:r>
                        <a:rPr lang="en-US" sz="1300" dirty="0" err="1" smtClean="0">
                          <a:solidFill>
                            <a:schemeClr val="dk1"/>
                          </a:solidFill>
                          <a:latin typeface="Twinkl" panose="02000000000000000000" pitchFamily="2" charset="0"/>
                        </a:rPr>
                        <a:t>est</a:t>
                      </a:r>
                      <a:r>
                        <a:rPr lang="en-US" sz="1300" dirty="0" smtClean="0">
                          <a:solidFill>
                            <a:schemeClr val="dk1"/>
                          </a:solidFill>
                          <a:latin typeface="Twinkl" panose="02000000000000000000" pitchFamily="2" charset="0"/>
                        </a:rPr>
                        <a:t> and –y to CVC and CVCC words, contractions, </a:t>
                      </a:r>
                      <a:r>
                        <a:rPr lang="en-US" sz="1300" dirty="0" smtClean="0">
                          <a:latin typeface="Twinkl" panose="02000000000000000000" pitchFamily="2" charset="0"/>
                        </a:rPr>
                        <a:t>‘war’ saying /</a:t>
                      </a:r>
                      <a:r>
                        <a:rPr lang="en-US" sz="1300" dirty="0" err="1" smtClean="0">
                          <a:latin typeface="Twinkl" panose="02000000000000000000" pitchFamily="2" charset="0"/>
                        </a:rPr>
                        <a:t>wor</a:t>
                      </a:r>
                      <a:r>
                        <a:rPr lang="en-US" sz="1300" dirty="0" smtClean="0">
                          <a:latin typeface="Twinkl" panose="02000000000000000000" pitchFamily="2" charset="0"/>
                        </a:rPr>
                        <a:t>/ and ‘</a:t>
                      </a:r>
                      <a:r>
                        <a:rPr lang="en-US" sz="1300" dirty="0" err="1" smtClean="0">
                          <a:latin typeface="Twinkl" panose="02000000000000000000" pitchFamily="2" charset="0"/>
                        </a:rPr>
                        <a:t>wor</a:t>
                      </a:r>
                      <a:r>
                        <a:rPr lang="en-US" sz="1300" dirty="0" smtClean="0">
                          <a:latin typeface="Twinkl" panose="02000000000000000000" pitchFamily="2" charset="0"/>
                        </a:rPr>
                        <a:t>’ saying /</a:t>
                      </a:r>
                      <a:r>
                        <a:rPr lang="en-US" sz="1300" dirty="0" err="1" smtClean="0">
                          <a:latin typeface="Twinkl" panose="02000000000000000000" pitchFamily="2" charset="0"/>
                        </a:rPr>
                        <a:t>wur</a:t>
                      </a:r>
                      <a:r>
                        <a:rPr lang="en-US" sz="1300" dirty="0" smtClean="0">
                          <a:latin typeface="Twinkl" panose="02000000000000000000" pitchFamily="2" charset="0"/>
                        </a:rPr>
                        <a:t>/, </a:t>
                      </a:r>
                      <a:r>
                        <a:rPr lang="en-US" sz="1300" kern="1200" dirty="0" smtClean="0">
                          <a:solidFill>
                            <a:schemeClr val="dk1"/>
                          </a:solidFill>
                          <a:effectLst/>
                          <a:latin typeface="Twinkl" panose="02000000000000000000" pitchFamily="2" charset="0"/>
                          <a:ea typeface="+mn-ea"/>
                          <a:cs typeface="+mn-cs"/>
                        </a:rPr>
                        <a:t>Adding suffixes –</a:t>
                      </a:r>
                      <a:r>
                        <a:rPr lang="en-US" sz="1300" kern="1200" dirty="0" err="1" smtClean="0">
                          <a:solidFill>
                            <a:schemeClr val="dk1"/>
                          </a:solidFill>
                          <a:effectLst/>
                          <a:latin typeface="Twinkl" panose="02000000000000000000" pitchFamily="2" charset="0"/>
                          <a:ea typeface="+mn-ea"/>
                          <a:cs typeface="+mn-cs"/>
                        </a:rPr>
                        <a:t>ment</a:t>
                      </a:r>
                      <a:r>
                        <a:rPr lang="en-US" sz="1300" kern="1200" dirty="0" smtClean="0">
                          <a:solidFill>
                            <a:schemeClr val="dk1"/>
                          </a:solidFill>
                          <a:effectLst/>
                          <a:latin typeface="Twinkl" panose="02000000000000000000" pitchFamily="2" charset="0"/>
                          <a:ea typeface="+mn-ea"/>
                          <a:cs typeface="+mn-cs"/>
                        </a:rPr>
                        <a:t> and –ness to words and ‘s’ saying /</a:t>
                      </a:r>
                      <a:r>
                        <a:rPr lang="en-US" sz="1300" kern="1200" dirty="0" err="1" smtClean="0">
                          <a:solidFill>
                            <a:schemeClr val="dk1"/>
                          </a:solidFill>
                          <a:effectLst/>
                          <a:latin typeface="Twinkl" panose="02000000000000000000" pitchFamily="2" charset="0"/>
                          <a:ea typeface="+mn-ea"/>
                          <a:cs typeface="+mn-cs"/>
                        </a:rPr>
                        <a:t>zh</a:t>
                      </a:r>
                      <a:r>
                        <a:rPr lang="en-US" sz="1300" kern="1200" dirty="0" smtClean="0">
                          <a:solidFill>
                            <a:schemeClr val="dk1"/>
                          </a:solidFill>
                          <a:effectLst/>
                          <a:latin typeface="Twinkl" panose="02000000000000000000" pitchFamily="2" charset="0"/>
                          <a:ea typeface="+mn-ea"/>
                          <a:cs typeface="+mn-cs"/>
                        </a:rPr>
                        <a:t>/. </a:t>
                      </a:r>
                      <a:endParaRPr lang="en-US" sz="1300" dirty="0" smtClean="0">
                        <a:solidFill>
                          <a:schemeClr val="dk1"/>
                        </a:solidFill>
                        <a:latin typeface="Twinkl" panose="02000000000000000000" pitchFamily="2" charset="0"/>
                      </a:endParaRPr>
                    </a:p>
                    <a:p>
                      <a:endParaRPr lang="en-US" sz="1300" kern="1200" dirty="0" smtClean="0">
                        <a:solidFill>
                          <a:schemeClr val="dk1"/>
                        </a:solidFill>
                        <a:effectLst/>
                        <a:latin typeface="Twinkl" panose="02000000000000000000" pitchFamily="2" charset="0"/>
                        <a:ea typeface="+mn-ea"/>
                        <a:cs typeface="+mn-cs"/>
                      </a:endParaRPr>
                    </a:p>
                    <a:p>
                      <a:r>
                        <a:rPr lang="en-US" sz="1300" kern="1200" dirty="0" smtClean="0">
                          <a:solidFill>
                            <a:schemeClr val="dk1"/>
                          </a:solidFill>
                          <a:effectLst/>
                          <a:latin typeface="Twinkl" panose="02000000000000000000" pitchFamily="2" charset="0"/>
                          <a:ea typeface="+mn-ea"/>
                          <a:cs typeface="+mn-cs"/>
                        </a:rPr>
                        <a:t>Grammar:</a:t>
                      </a:r>
                    </a:p>
                    <a:p>
                      <a:r>
                        <a:rPr lang="en-US" sz="1300" kern="1200" dirty="0" smtClean="0">
                          <a:solidFill>
                            <a:schemeClr val="dk1"/>
                          </a:solidFill>
                          <a:effectLst/>
                          <a:latin typeface="Twinkl" panose="02000000000000000000" pitchFamily="2" charset="0"/>
                          <a:ea typeface="+mn-ea"/>
                          <a:cs typeface="+mn-cs"/>
                        </a:rPr>
                        <a:t>We will be </a:t>
                      </a:r>
                      <a:r>
                        <a:rPr lang="en-US" sz="1300" kern="1200" dirty="0" err="1" smtClean="0">
                          <a:solidFill>
                            <a:schemeClr val="dk1"/>
                          </a:solidFill>
                          <a:effectLst/>
                          <a:latin typeface="Twinkl" panose="02000000000000000000" pitchFamily="2" charset="0"/>
                          <a:ea typeface="+mn-ea"/>
                          <a:cs typeface="+mn-cs"/>
                        </a:rPr>
                        <a:t>recognising</a:t>
                      </a:r>
                      <a:r>
                        <a:rPr lang="en-US" sz="1300" kern="1200" dirty="0" smtClean="0">
                          <a:solidFill>
                            <a:schemeClr val="dk1"/>
                          </a:solidFill>
                          <a:effectLst/>
                          <a:latin typeface="Twinkl" panose="02000000000000000000" pitchFamily="2" charset="0"/>
                          <a:ea typeface="+mn-ea"/>
                          <a:cs typeface="+mn-cs"/>
                        </a:rPr>
                        <a:t> plural</a:t>
                      </a:r>
                      <a:r>
                        <a:rPr lang="en-US" sz="1300" kern="1200" baseline="0" dirty="0" smtClean="0">
                          <a:solidFill>
                            <a:schemeClr val="dk1"/>
                          </a:solidFill>
                          <a:effectLst/>
                          <a:latin typeface="Twinkl" panose="02000000000000000000" pitchFamily="2" charset="0"/>
                          <a:ea typeface="+mn-ea"/>
                          <a:cs typeface="+mn-cs"/>
                        </a:rPr>
                        <a:t> or possession for the use of apostrophes, using exclamations, recognizing statements, using statements and using apostrophes for contractions. </a:t>
                      </a:r>
                      <a:endParaRPr lang="en-US" sz="1300" dirty="0" smtClean="0">
                        <a:latin typeface="Twinkl" panose="02000000000000000000" pitchFamily="2"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t"/>
                      <a:r>
                        <a:rPr lang="en-US" sz="1300" kern="1200" dirty="0" smtClean="0">
                          <a:solidFill>
                            <a:schemeClr val="dk1"/>
                          </a:solidFill>
                          <a:effectLst/>
                          <a:latin typeface="Twinkl" panose="02000000000000000000" pitchFamily="2" charset="0"/>
                          <a:ea typeface="+mn-ea"/>
                          <a:cs typeface="+mn-cs"/>
                        </a:rPr>
                        <a:t>Fractions </a:t>
                      </a:r>
                    </a:p>
                    <a:p>
                      <a:pPr algn="ctr" fontAlgn="t"/>
                      <a:endParaRPr lang="en-US" sz="1300" kern="1200" dirty="0" smtClean="0">
                        <a:solidFill>
                          <a:schemeClr val="dk1"/>
                        </a:solidFill>
                        <a:effectLst/>
                        <a:latin typeface="Twinkl" panose="02000000000000000000" pitchFamily="2" charset="0"/>
                        <a:ea typeface="+mn-ea"/>
                        <a:cs typeface="+mn-cs"/>
                      </a:endParaRPr>
                    </a:p>
                    <a:p>
                      <a:pPr algn="ctr" fontAlgn="t"/>
                      <a:r>
                        <a:rPr lang="en-GB" sz="1300" kern="1200" dirty="0" smtClean="0">
                          <a:solidFill>
                            <a:schemeClr val="dk1"/>
                          </a:solidFill>
                          <a:effectLst/>
                          <a:latin typeface="Twinkl" panose="02000000000000000000" pitchFamily="2" charset="0"/>
                          <a:ea typeface="+mn-ea"/>
                          <a:cs typeface="+mn-cs"/>
                        </a:rPr>
                        <a:t>Recognise, find, name and write fractions 1/2, 1/4 , 2/4, 1/3 and 3/4 of a length, shape, set of objects or quantity</a:t>
                      </a:r>
                    </a:p>
                    <a:p>
                      <a:pPr algn="ctr" fontAlgn="t"/>
                      <a:r>
                        <a:rPr lang="en-GB" sz="1300" kern="1200" dirty="0" smtClean="0">
                          <a:solidFill>
                            <a:schemeClr val="dk1"/>
                          </a:solidFill>
                          <a:effectLst/>
                          <a:latin typeface="Twinkl" panose="02000000000000000000" pitchFamily="2" charset="0"/>
                          <a:ea typeface="+mn-ea"/>
                          <a:cs typeface="+mn-cs"/>
                        </a:rPr>
                        <a:t>Write simple fractions [e.g. 1/2 of 6 = 3] and recognise the equivalence of 2/4 and</a:t>
                      </a:r>
                      <a:r>
                        <a:rPr lang="en-GB" sz="1300" kern="1200" baseline="0" dirty="0" smtClean="0">
                          <a:solidFill>
                            <a:schemeClr val="dk1"/>
                          </a:solidFill>
                          <a:effectLst/>
                          <a:latin typeface="Twinkl" panose="02000000000000000000" pitchFamily="2" charset="0"/>
                          <a:ea typeface="+mn-ea"/>
                          <a:cs typeface="+mn-cs"/>
                        </a:rPr>
                        <a:t> 1/2.</a:t>
                      </a: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endParaRPr lang="en-GB" sz="1300" kern="1200" dirty="0" smtClean="0">
                        <a:solidFill>
                          <a:schemeClr val="dk1"/>
                        </a:solidFill>
                        <a:effectLst/>
                        <a:latin typeface="Twinkl" panose="02000000000000000000" pitchFamily="2" charset="0"/>
                        <a:ea typeface="+mn-ea"/>
                        <a:cs typeface="+mn-cs"/>
                      </a:endParaRPr>
                    </a:p>
                    <a:p>
                      <a:pPr algn="ctr"/>
                      <a:r>
                        <a:rPr lang="en-GB" sz="1300" kern="1200" dirty="0" smtClean="0">
                          <a:solidFill>
                            <a:schemeClr val="dk1"/>
                          </a:solidFill>
                          <a:effectLst/>
                          <a:latin typeface="Twinkl" panose="02000000000000000000" pitchFamily="2" charset="0"/>
                          <a:ea typeface="+mn-ea"/>
                          <a:cs typeface="+mn-cs"/>
                        </a:rPr>
                        <a:t>Time</a:t>
                      </a:r>
                      <a:r>
                        <a:rPr lang="en-GB" sz="1300" kern="1200" baseline="0" dirty="0" smtClean="0">
                          <a:solidFill>
                            <a:schemeClr val="dk1"/>
                          </a:solidFill>
                          <a:effectLst/>
                          <a:latin typeface="Twinkl" panose="02000000000000000000" pitchFamily="2" charset="0"/>
                          <a:ea typeface="+mn-ea"/>
                          <a:cs typeface="+mn-cs"/>
                        </a:rPr>
                        <a:t> </a:t>
                      </a:r>
                    </a:p>
                    <a:p>
                      <a:pPr algn="l" fontAlgn="t"/>
                      <a:r>
                        <a:rPr lang="en-GB" sz="1300" kern="1200" dirty="0" smtClean="0">
                          <a:solidFill>
                            <a:schemeClr val="dk1"/>
                          </a:solidFill>
                          <a:effectLst/>
                          <a:latin typeface="Twinkl" panose="02000000000000000000" pitchFamily="2" charset="0"/>
                          <a:ea typeface="+mn-ea"/>
                          <a:cs typeface="+mn-cs"/>
                        </a:rPr>
                        <a:t>Compare and sequence </a:t>
                      </a:r>
                    </a:p>
                    <a:p>
                      <a:pPr algn="l" fontAlgn="t"/>
                      <a:r>
                        <a:rPr lang="en-GB" sz="1300" kern="1200" dirty="0" smtClean="0">
                          <a:solidFill>
                            <a:schemeClr val="dk1"/>
                          </a:solidFill>
                          <a:effectLst/>
                          <a:latin typeface="Twinkl" panose="02000000000000000000" pitchFamily="2" charset="0"/>
                          <a:ea typeface="+mn-ea"/>
                          <a:cs typeface="+mn-cs"/>
                        </a:rPr>
                        <a:t>intervals of time. Tell the </a:t>
                      </a:r>
                    </a:p>
                    <a:p>
                      <a:pPr algn="l" fontAlgn="t"/>
                      <a:r>
                        <a:rPr lang="en-GB" sz="1300" kern="1200" dirty="0" smtClean="0">
                          <a:solidFill>
                            <a:schemeClr val="dk1"/>
                          </a:solidFill>
                          <a:effectLst/>
                          <a:latin typeface="Twinkl" panose="02000000000000000000" pitchFamily="2" charset="0"/>
                          <a:ea typeface="+mn-ea"/>
                          <a:cs typeface="+mn-cs"/>
                        </a:rPr>
                        <a:t>time</a:t>
                      </a:r>
                      <a:r>
                        <a:rPr lang="en-GB" sz="1300" kern="1200" baseline="0" dirty="0" smtClean="0">
                          <a:solidFill>
                            <a:schemeClr val="dk1"/>
                          </a:solidFill>
                          <a:effectLst/>
                          <a:latin typeface="Twinkl" panose="02000000000000000000" pitchFamily="2" charset="0"/>
                          <a:ea typeface="+mn-ea"/>
                          <a:cs typeface="+mn-cs"/>
                        </a:rPr>
                        <a:t>;</a:t>
                      </a:r>
                      <a:r>
                        <a:rPr lang="en-GB" sz="1300" kern="1200" dirty="0" smtClean="0">
                          <a:solidFill>
                            <a:schemeClr val="dk1"/>
                          </a:solidFill>
                          <a:effectLst/>
                          <a:latin typeface="Twinkl" panose="02000000000000000000" pitchFamily="2" charset="0"/>
                          <a:ea typeface="+mn-ea"/>
                          <a:cs typeface="+mn-cs"/>
                        </a:rPr>
                        <a:t> including quarter </a:t>
                      </a:r>
                    </a:p>
                    <a:p>
                      <a:pPr algn="l" fontAlgn="t"/>
                      <a:r>
                        <a:rPr lang="en-GB" sz="1300" kern="1200" dirty="0" smtClean="0">
                          <a:solidFill>
                            <a:schemeClr val="dk1"/>
                          </a:solidFill>
                          <a:effectLst/>
                          <a:latin typeface="Twinkl" panose="02000000000000000000" pitchFamily="2" charset="0"/>
                          <a:ea typeface="+mn-ea"/>
                          <a:cs typeface="+mn-cs"/>
                        </a:rPr>
                        <a:t>past/to the hour, o’clock and </a:t>
                      </a:r>
                    </a:p>
                    <a:p>
                      <a:pPr algn="l" fontAlgn="t"/>
                      <a:r>
                        <a:rPr lang="en-GB" sz="1300" kern="1200" dirty="0" smtClean="0">
                          <a:solidFill>
                            <a:schemeClr val="dk1"/>
                          </a:solidFill>
                          <a:effectLst/>
                          <a:latin typeface="Twinkl" panose="02000000000000000000" pitchFamily="2" charset="0"/>
                          <a:ea typeface="+mn-ea"/>
                          <a:cs typeface="+mn-cs"/>
                        </a:rPr>
                        <a:t>half past.  Draw the hands on a clock face to show these times.</a:t>
                      </a:r>
                      <a:r>
                        <a:rPr lang="en-GB" sz="1300" kern="1200" baseline="0" dirty="0" smtClean="0">
                          <a:solidFill>
                            <a:schemeClr val="dk1"/>
                          </a:solidFill>
                          <a:effectLst/>
                          <a:latin typeface="Twinkl" panose="02000000000000000000" pitchFamily="2" charset="0"/>
                          <a:ea typeface="+mn-ea"/>
                          <a:cs typeface="+mn-cs"/>
                        </a:rPr>
                        <a:t> Tell and write the time to 5 minute intervals. </a:t>
                      </a:r>
                      <a:r>
                        <a:rPr lang="en-GB" sz="1300" kern="1200" dirty="0" smtClean="0">
                          <a:solidFill>
                            <a:schemeClr val="dk1"/>
                          </a:solidFill>
                          <a:effectLst/>
                          <a:latin typeface="Twinkl" panose="02000000000000000000" pitchFamily="2" charset="0"/>
                          <a:ea typeface="+mn-ea"/>
                          <a:cs typeface="+mn-cs"/>
                        </a:rPr>
                        <a:t> Know the number of minutes in an hour and the number of hours in a day</a:t>
                      </a:r>
                    </a:p>
                    <a:p>
                      <a:pPr algn="ctr"/>
                      <a:endParaRPr lang="en-GB" sz="1300" kern="1200" dirty="0" smtClean="0">
                        <a:solidFill>
                          <a:schemeClr val="dk1"/>
                        </a:solidFill>
                        <a:effectLst/>
                        <a:latin typeface="Twinkl" panose="02000000000000000000" pitchFamily="2" charset="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a:r>
                        <a:rPr lang="en-GB" sz="1400" b="0" i="0" kern="1200" dirty="0" smtClean="0">
                          <a:solidFill>
                            <a:schemeClr val="dk1"/>
                          </a:solidFill>
                          <a:effectLst/>
                          <a:latin typeface="Twinkl" panose="02000000000000000000" pitchFamily="2" charset="0"/>
                          <a:ea typeface="+mn-ea"/>
                          <a:cs typeface="+mn-cs"/>
                        </a:rPr>
                        <a:t>Animals including humans</a:t>
                      </a:r>
                    </a:p>
                    <a:p>
                      <a:pPr algn="ctr" fontAlgn="base"/>
                      <a:endParaRPr lang="en-GB" sz="1400" b="0" i="0" kern="1200" dirty="0" smtClean="0">
                        <a:solidFill>
                          <a:schemeClr val="dk1"/>
                        </a:solidFill>
                        <a:effectLst/>
                        <a:latin typeface="Twinkl" panose="02000000000000000000" pitchFamily="2" charset="0"/>
                        <a:ea typeface="+mn-ea"/>
                        <a:cs typeface="+mn-cs"/>
                      </a:endParaRPr>
                    </a:p>
                    <a:p>
                      <a:pPr algn="ctr" fontAlgn="base"/>
                      <a:r>
                        <a:rPr lang="en-GB" sz="1400" b="0" i="0" kern="1200" dirty="0" smtClean="0">
                          <a:solidFill>
                            <a:schemeClr val="dk1"/>
                          </a:solidFill>
                          <a:effectLst/>
                          <a:latin typeface="Twinkl" panose="02000000000000000000" pitchFamily="2" charset="0"/>
                          <a:ea typeface="+mn-ea"/>
                          <a:cs typeface="+mn-cs"/>
                        </a:rPr>
                        <a:t>This term the children will identify and match  animals  offspring and their adult forms before moving on to  describing the main characteristics of the offspring found in different animal groups. They will learn about the life cycles of different animals. The children will identify how humans grow. They will also identify the basic needs that animals have in order to survive. We will finish the science unit by looking at the importance of exercise and the effect it has on the body before finishing out about different food groups and the role they play in our diet.</a:t>
                      </a:r>
                    </a:p>
                    <a:p>
                      <a:pPr algn="ctr" fontAlgn="base"/>
                      <a:endParaRPr lang="en-US" sz="1400" b="0" i="0" kern="1200" dirty="0" smtClean="0">
                        <a:solidFill>
                          <a:schemeClr val="dk1"/>
                        </a:solidFill>
                        <a:effectLst/>
                        <a:latin typeface="Twinkl" panose="02000000000000000000" pitchFamily="2" charset="0"/>
                        <a:ea typeface="+mn-ea"/>
                        <a:cs typeface="+mn-cs"/>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96984999"/>
                  </a:ext>
                </a:extLst>
              </a:tr>
            </a:tbl>
          </a:graphicData>
        </a:graphic>
      </p:graphicFrame>
      <p:pic>
        <p:nvPicPr>
          <p:cNvPr id="8" name="Picture 7"/>
          <p:cNvPicPr>
            <a:picLocks noChangeAspect="1"/>
          </p:cNvPicPr>
          <p:nvPr/>
        </p:nvPicPr>
        <p:blipFill>
          <a:blip r:embed="rId2"/>
          <a:stretch>
            <a:fillRect/>
          </a:stretch>
        </p:blipFill>
        <p:spPr>
          <a:xfrm>
            <a:off x="6496051" y="4242851"/>
            <a:ext cx="1000124" cy="1057274"/>
          </a:xfrm>
          <a:prstGeom prst="rect">
            <a:avLst/>
          </a:prstGeom>
        </p:spPr>
      </p:pic>
      <p:pic>
        <p:nvPicPr>
          <p:cNvPr id="9" name="Picture 8"/>
          <p:cNvPicPr>
            <a:picLocks noChangeAspect="1"/>
          </p:cNvPicPr>
          <p:nvPr/>
        </p:nvPicPr>
        <p:blipFill>
          <a:blip r:embed="rId3"/>
          <a:stretch>
            <a:fillRect/>
          </a:stretch>
        </p:blipFill>
        <p:spPr>
          <a:xfrm>
            <a:off x="301328" y="3005153"/>
            <a:ext cx="1686838" cy="1212215"/>
          </a:xfrm>
          <a:prstGeom prst="rect">
            <a:avLst/>
          </a:prstGeom>
        </p:spPr>
      </p:pic>
      <p:pic>
        <p:nvPicPr>
          <p:cNvPr id="3" name="Picture 2"/>
          <p:cNvPicPr>
            <a:picLocks noChangeAspect="1"/>
          </p:cNvPicPr>
          <p:nvPr/>
        </p:nvPicPr>
        <p:blipFill>
          <a:blip r:embed="rId4"/>
          <a:stretch>
            <a:fillRect/>
          </a:stretch>
        </p:blipFill>
        <p:spPr>
          <a:xfrm>
            <a:off x="2701948" y="1396999"/>
            <a:ext cx="1156674" cy="1150488"/>
          </a:xfrm>
          <a:prstGeom prst="rect">
            <a:avLst/>
          </a:prstGeom>
        </p:spPr>
      </p:pic>
      <p:pic>
        <p:nvPicPr>
          <p:cNvPr id="10" name="Picture 9"/>
          <p:cNvPicPr>
            <a:picLocks noChangeAspect="1"/>
          </p:cNvPicPr>
          <p:nvPr/>
        </p:nvPicPr>
        <p:blipFill>
          <a:blip r:embed="rId5"/>
          <a:stretch>
            <a:fillRect/>
          </a:stretch>
        </p:blipFill>
        <p:spPr>
          <a:xfrm>
            <a:off x="4237392" y="3185443"/>
            <a:ext cx="3789785" cy="851637"/>
          </a:xfrm>
          <a:prstGeom prst="rect">
            <a:avLst/>
          </a:prstGeom>
        </p:spPr>
      </p:pic>
      <p:pic>
        <p:nvPicPr>
          <p:cNvPr id="12" name="Picture 11"/>
          <p:cNvPicPr>
            <a:picLocks noChangeAspect="1"/>
          </p:cNvPicPr>
          <p:nvPr/>
        </p:nvPicPr>
        <p:blipFill>
          <a:blip r:embed="rId6"/>
          <a:stretch>
            <a:fillRect/>
          </a:stretch>
        </p:blipFill>
        <p:spPr>
          <a:xfrm>
            <a:off x="9096745" y="4852165"/>
            <a:ext cx="2351752" cy="1636658"/>
          </a:xfrm>
          <a:prstGeom prst="rect">
            <a:avLst/>
          </a:prstGeom>
        </p:spPr>
      </p:pic>
    </p:spTree>
    <p:extLst>
      <p:ext uri="{BB962C8B-B14F-4D97-AF65-F5344CB8AC3E}">
        <p14:creationId xmlns:p14="http://schemas.microsoft.com/office/powerpoint/2010/main" val="840080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401</Words>
  <Application>Microsoft Office PowerPoint</Application>
  <PresentationFormat>Widescreen</PresentationFormat>
  <Paragraphs>47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vt:lpstr>
      <vt:lpstr>Office Theme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Teacher</cp:lastModifiedBy>
  <cp:revision>29</cp:revision>
  <dcterms:created xsi:type="dcterms:W3CDTF">2023-01-04T18:26:24Z</dcterms:created>
  <dcterms:modified xsi:type="dcterms:W3CDTF">2026-02-21T10:13:37Z</dcterms:modified>
</cp:coreProperties>
</file>