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57" r:id="rId3"/>
    <p:sldId id="287" r:id="rId4"/>
    <p:sldId id="268" r:id="rId5"/>
    <p:sldId id="285" r:id="rId6"/>
    <p:sldId id="289" r:id="rId7"/>
    <p:sldId id="290" r:id="rId8"/>
    <p:sldId id="261" r:id="rId9"/>
    <p:sldId id="265" r:id="rId10"/>
    <p:sldId id="284" r:id="rId11"/>
    <p:sldId id="260" r:id="rId12"/>
    <p:sldId id="293" r:id="rId13"/>
    <p:sldId id="275" r:id="rId14"/>
    <p:sldId id="291" r:id="rId15"/>
    <p:sldId id="292" r:id="rId16"/>
    <p:sldId id="294" r:id="rId17"/>
    <p:sldId id="267" r:id="rId18"/>
    <p:sldId id="276" r:id="rId19"/>
    <p:sldId id="286" r:id="rId20"/>
    <p:sldId id="269" r:id="rId21"/>
    <p:sldId id="266" r:id="rId22"/>
    <p:sldId id="272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97" autoAdjust="0"/>
    <p:restoredTop sz="94492" autoAdjust="0"/>
  </p:normalViewPr>
  <p:slideViewPr>
    <p:cSldViewPr>
      <p:cViewPr varScale="1">
        <p:scale>
          <a:sx n="84" d="100"/>
          <a:sy n="84" d="100"/>
        </p:scale>
        <p:origin x="1392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E2B58E-4E84-40FF-BB84-AFFEED5D2FAA}" type="datetimeFigureOut">
              <a:rPr lang="en-GB" smtClean="0"/>
              <a:t>06/09/2023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BBC615-A31F-4E1A-B073-AC1EAD6106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0666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48BB74-9BB4-4263-A8E7-6D5FAF292530}" type="datetimeFigureOut">
              <a:rPr lang="en-GB" smtClean="0"/>
              <a:pPr/>
              <a:t>06/09/2023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AEB22F-19B9-4FCB-B8D8-3C15F0CC6A0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772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In phonics teaching we focus upon the sound the letter makes particularly in Early Years to avoid confusion.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EB22F-19B9-4FCB-B8D8-3C15F0CC6A0F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0294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6592F-B6FB-4DD4-9B8C-6705FC709F33}" type="datetimeFigureOut">
              <a:rPr lang="en-US" smtClean="0"/>
              <a:pPr/>
              <a:t>9/6/2023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5E38-7736-4352-BE49-F9E22E30686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6592F-B6FB-4DD4-9B8C-6705FC709F33}" type="datetimeFigureOut">
              <a:rPr lang="en-US" smtClean="0"/>
              <a:pPr/>
              <a:t>9/6/2023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5E38-7736-4352-BE49-F9E22E30686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6592F-B6FB-4DD4-9B8C-6705FC709F33}" type="datetimeFigureOut">
              <a:rPr lang="en-US" smtClean="0"/>
              <a:pPr/>
              <a:t>9/6/2023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5E38-7736-4352-BE49-F9E22E30686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6592F-B6FB-4DD4-9B8C-6705FC709F33}" type="datetimeFigureOut">
              <a:rPr lang="en-US" smtClean="0"/>
              <a:pPr/>
              <a:t>9/6/2023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5E38-7736-4352-BE49-F9E22E30686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6592F-B6FB-4DD4-9B8C-6705FC709F33}" type="datetimeFigureOut">
              <a:rPr lang="en-US" smtClean="0"/>
              <a:pPr/>
              <a:t>9/6/2023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5E38-7736-4352-BE49-F9E22E30686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6592F-B6FB-4DD4-9B8C-6705FC709F33}" type="datetimeFigureOut">
              <a:rPr lang="en-US" smtClean="0"/>
              <a:pPr/>
              <a:t>9/6/2023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5E38-7736-4352-BE49-F9E22E30686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6592F-B6FB-4DD4-9B8C-6705FC709F33}" type="datetimeFigureOut">
              <a:rPr lang="en-US" smtClean="0"/>
              <a:pPr/>
              <a:t>9/6/2023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5E38-7736-4352-BE49-F9E22E30686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6592F-B6FB-4DD4-9B8C-6705FC709F33}" type="datetimeFigureOut">
              <a:rPr lang="en-US" smtClean="0"/>
              <a:pPr/>
              <a:t>9/6/2023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5E38-7736-4352-BE49-F9E22E30686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6592F-B6FB-4DD4-9B8C-6705FC709F33}" type="datetimeFigureOut">
              <a:rPr lang="en-US" smtClean="0"/>
              <a:pPr/>
              <a:t>9/6/2023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5E38-7736-4352-BE49-F9E22E30686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6592F-B6FB-4DD4-9B8C-6705FC709F33}" type="datetimeFigureOut">
              <a:rPr lang="en-US" smtClean="0"/>
              <a:pPr/>
              <a:t>9/6/2023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5E38-7736-4352-BE49-F9E22E30686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6592F-B6FB-4DD4-9B8C-6705FC709F33}" type="datetimeFigureOut">
              <a:rPr lang="en-US" smtClean="0"/>
              <a:pPr/>
              <a:t>9/6/2023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5E38-7736-4352-BE49-F9E22E30686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E6592F-B6FB-4DD4-9B8C-6705FC709F33}" type="datetimeFigureOut">
              <a:rPr lang="en-US" smtClean="0"/>
              <a:pPr/>
              <a:t>9/6/2023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25E38-7736-4352-BE49-F9E22E306869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home.oxfordowl.co.uk/at-school/education-glossary/grammar-literacy-glossary-a-c/#blending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oxfordowl.co.uk/for-home/reading/phonics-made-easy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gi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CI2mu7URBc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45463"/>
            <a:ext cx="7772400" cy="1470025"/>
          </a:xfrm>
        </p:spPr>
        <p:txBody>
          <a:bodyPr>
            <a:noAutofit/>
          </a:bodyPr>
          <a:lstStyle/>
          <a:p>
            <a:r>
              <a:rPr lang="en-GB" sz="8800" dirty="0">
                <a:solidFill>
                  <a:schemeClr val="tx2">
                    <a:lumMod val="75000"/>
                  </a:schemeClr>
                </a:solidFill>
                <a:latin typeface="Affectionately Yours" pitchFamily="2" charset="0"/>
              </a:rPr>
              <a:t>Teaching Phonics in Reception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>
              <a:solidFill>
                <a:schemeClr val="tx2">
                  <a:lumMod val="60000"/>
                  <a:lumOff val="40000"/>
                </a:schemeClr>
              </a:solidFill>
              <a:latin typeface="Affectionately Yours" pitchFamily="2" charset="0"/>
            </a:endParaRPr>
          </a:p>
          <a:p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  <a:latin typeface="Affectionately Yours" pitchFamily="2" charset="0"/>
              </a:rPr>
              <a:t>Ellwood Community Primary School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3861048"/>
            <a:ext cx="1189097" cy="263741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660636"/>
            <a:ext cx="1487303" cy="202372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Blending video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3273" y="1340768"/>
            <a:ext cx="5657453" cy="45259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19671" y="6021288"/>
            <a:ext cx="57810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hlinkClick r:id="rId3"/>
              </a:rPr>
              <a:t>https://home.oxfordowl.co.uk/at-school/education-glossary/grammar-literacy-glossary-a-c/#blending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14877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Segmenting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	</a:t>
            </a:r>
            <a:r>
              <a:rPr lang="en-GB" sz="7200" b="1" dirty="0">
                <a:solidFill>
                  <a:schemeClr val="tx2">
                    <a:lumMod val="75000"/>
                  </a:schemeClr>
                </a:solidFill>
              </a:rPr>
              <a:t>sat becomes</a:t>
            </a:r>
          </a:p>
          <a:p>
            <a:pPr algn="ctr">
              <a:buNone/>
            </a:pPr>
            <a:r>
              <a:rPr lang="en-GB" sz="7200" b="1" dirty="0">
                <a:solidFill>
                  <a:schemeClr val="tx2">
                    <a:lumMod val="75000"/>
                  </a:schemeClr>
                </a:solidFill>
              </a:rPr>
              <a:t>s – a – t </a:t>
            </a:r>
            <a:endParaRPr lang="en-GB" dirty="0">
              <a:solidFill>
                <a:schemeClr val="tx2">
                  <a:lumMod val="75000"/>
                </a:schemeClr>
              </a:solidFill>
            </a:endParaRPr>
          </a:p>
          <a:p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2286000" y="494116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None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This is the skill required for writing. </a:t>
            </a:r>
            <a:endParaRPr lang="en-GB" sz="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Floppy’s Phonics Books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96617" y="1816467"/>
            <a:ext cx="449018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2060"/>
                </a:solidFill>
              </a:rPr>
              <a:t>Each child will be given a phonics book to read weekly.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2060"/>
                </a:solidFill>
              </a:rPr>
              <a:t>These books will match the sounds which have been taught in school that week.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2060"/>
                </a:solidFill>
              </a:rPr>
              <a:t>All children need to read the book regularly at home to reinforce sound knowledge. </a:t>
            </a:r>
          </a:p>
          <a:p>
            <a:endParaRPr lang="en-GB" sz="2000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2060"/>
                </a:solidFill>
              </a:rPr>
              <a:t>These books will be changed weekly (every Friday).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021183"/>
            <a:ext cx="3662536" cy="3683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2639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Twinkl" pitchFamily="2" charset="0"/>
              </a:rPr>
              <a:t>Phonics Sounds</a:t>
            </a:r>
          </a:p>
        </p:txBody>
      </p:sp>
      <p:sp>
        <p:nvSpPr>
          <p:cNvPr id="3" name="Rectangle 2"/>
          <p:cNvSpPr/>
          <p:nvPr/>
        </p:nvSpPr>
        <p:spPr>
          <a:xfrm>
            <a:off x="4294311" y="4797152"/>
            <a:ext cx="44901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solidFill>
                  <a:schemeClr val="tx2"/>
                </a:solidFill>
                <a:latin typeface="Twinkl" pitchFamily="2" charset="0"/>
              </a:rPr>
              <a:t>These sounds need to be revised at home – please do this as regularly as you can.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94311" y="2079278"/>
            <a:ext cx="449018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2060"/>
                </a:solidFill>
              </a:rPr>
              <a:t>Children will be given sound sheets to practise their phonic sounds at home. </a:t>
            </a:r>
          </a:p>
          <a:p>
            <a:endParaRPr lang="en-GB" sz="2000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2060"/>
                </a:solidFill>
              </a:rPr>
              <a:t>Your child can practise pointing to each individual letter and then saying the sound.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399042"/>
            <a:ext cx="3586497" cy="519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8486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latin typeface="Twinkl" pitchFamily="2" charset="0"/>
              </a:rPr>
              <a:t>Phonics Homework – Activity Book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56588" y="1984576"/>
            <a:ext cx="453021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tx2"/>
                </a:solidFill>
                <a:latin typeface="Twinkl" pitchFamily="2" charset="0"/>
              </a:rPr>
              <a:t>This is your child’s phonics homework. </a:t>
            </a:r>
          </a:p>
          <a:p>
            <a:pPr algn="ctr"/>
            <a:endParaRPr lang="en-GB" sz="2400" dirty="0">
              <a:solidFill>
                <a:schemeClr val="tx2"/>
              </a:solidFill>
              <a:latin typeface="Twinkl" pitchFamily="2" charset="0"/>
            </a:endParaRPr>
          </a:p>
          <a:p>
            <a:pPr algn="ctr"/>
            <a:r>
              <a:rPr lang="en-GB" sz="2400" dirty="0">
                <a:solidFill>
                  <a:schemeClr val="tx2"/>
                </a:solidFill>
                <a:latin typeface="Twinkl" pitchFamily="2" charset="0"/>
              </a:rPr>
              <a:t>Each week they will be set a double sided sheet to complete. </a:t>
            </a:r>
          </a:p>
          <a:p>
            <a:pPr algn="ctr"/>
            <a:endParaRPr lang="en-GB" sz="2400" dirty="0">
              <a:solidFill>
                <a:schemeClr val="tx2"/>
              </a:solidFill>
              <a:latin typeface="Twinkl" pitchFamily="2" charset="0"/>
            </a:endParaRPr>
          </a:p>
          <a:p>
            <a:pPr algn="ctr"/>
            <a:r>
              <a:rPr lang="en-GB" sz="2400" dirty="0">
                <a:solidFill>
                  <a:schemeClr val="tx2"/>
                </a:solidFill>
                <a:latin typeface="Twinkl" pitchFamily="2" charset="0"/>
              </a:rPr>
              <a:t>Each sheet needs to be completed with adult support to model letter formation. </a:t>
            </a:r>
          </a:p>
          <a:p>
            <a:pPr algn="ctr"/>
            <a:endParaRPr lang="en-GB" sz="2400" dirty="0">
              <a:solidFill>
                <a:schemeClr val="tx2"/>
              </a:solidFill>
              <a:latin typeface="Twinkl" pitchFamily="2" charset="0"/>
            </a:endParaRPr>
          </a:p>
          <a:p>
            <a:pPr algn="ctr"/>
            <a:endParaRPr lang="en-GB" sz="2400" dirty="0">
              <a:solidFill>
                <a:schemeClr val="tx2"/>
              </a:solidFill>
              <a:latin typeface="Twinkl" pitchFamily="2" charset="0"/>
            </a:endParaRPr>
          </a:p>
          <a:p>
            <a:pPr algn="ctr"/>
            <a:endParaRPr lang="en-GB" sz="2400" dirty="0">
              <a:solidFill>
                <a:schemeClr val="tx2"/>
              </a:solidFill>
              <a:latin typeface="Twinkl" pitchFamily="2" charset="0"/>
            </a:endParaRPr>
          </a:p>
          <a:p>
            <a:pPr algn="ctr"/>
            <a:endParaRPr lang="en-GB" sz="2400" dirty="0">
              <a:solidFill>
                <a:schemeClr val="tx2"/>
              </a:solidFill>
              <a:latin typeface="Twinkl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556792"/>
            <a:ext cx="3545028" cy="4812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7988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latin typeface="Twinkl" pitchFamily="2" charset="0"/>
              </a:rPr>
              <a:t>Phonics Homework – Activity Book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48676" y="2564904"/>
            <a:ext cx="373812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2400" dirty="0">
              <a:solidFill>
                <a:schemeClr val="tx2"/>
              </a:solidFill>
              <a:latin typeface="Twinkl" pitchFamily="2" charset="0"/>
            </a:endParaRPr>
          </a:p>
          <a:p>
            <a:pPr algn="ctr"/>
            <a:r>
              <a:rPr lang="en-GB" sz="2400" dirty="0">
                <a:solidFill>
                  <a:schemeClr val="tx2"/>
                </a:solidFill>
                <a:latin typeface="Twinkl" pitchFamily="2" charset="0"/>
              </a:rPr>
              <a:t>Please see the sticker on the back of the book for information about when each sheet needs to be completed. </a:t>
            </a:r>
          </a:p>
          <a:p>
            <a:pPr algn="ctr"/>
            <a:endParaRPr lang="en-GB" sz="2400" dirty="0">
              <a:solidFill>
                <a:schemeClr val="tx2"/>
              </a:solidFill>
              <a:latin typeface="Twinkl" pitchFamily="2" charset="0"/>
            </a:endParaRPr>
          </a:p>
          <a:p>
            <a:pPr algn="ctr"/>
            <a:endParaRPr lang="en-GB" sz="2400" dirty="0">
              <a:solidFill>
                <a:schemeClr val="tx2"/>
              </a:solidFill>
              <a:latin typeface="Twinkl" pitchFamily="2" charset="0"/>
            </a:endParaRPr>
          </a:p>
          <a:p>
            <a:pPr algn="ctr"/>
            <a:endParaRPr lang="en-GB" sz="2400" dirty="0">
              <a:solidFill>
                <a:schemeClr val="tx2"/>
              </a:solidFill>
              <a:latin typeface="Twinkl" pitchFamily="2" charset="0"/>
            </a:endParaRPr>
          </a:p>
        </p:txBody>
      </p:sp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00" y="1425264"/>
            <a:ext cx="4271632" cy="4943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33757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66" y="125760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>
                <a:latin typeface="Twinkl" pitchFamily="2" charset="0"/>
              </a:rPr>
              <a:t>Levelled Reading Book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8342" y="749722"/>
            <a:ext cx="81472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2400" dirty="0">
              <a:solidFill>
                <a:schemeClr val="tx2"/>
              </a:solidFill>
              <a:latin typeface="Twinkl" pitchFamily="2" charset="0"/>
            </a:endParaRPr>
          </a:p>
          <a:p>
            <a:pPr algn="ctr"/>
            <a:r>
              <a:rPr lang="en-GB" sz="2400" dirty="0">
                <a:solidFill>
                  <a:schemeClr val="tx2"/>
                </a:solidFill>
                <a:latin typeface="Twinkl" pitchFamily="2" charset="0"/>
              </a:rPr>
              <a:t>Children will also have a levelled reading book linked to their reading attainment (see reading tracker in front of reading record).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588" y="2738759"/>
            <a:ext cx="2385641" cy="27189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2596" y="2738760"/>
            <a:ext cx="2380953" cy="271895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5490" y="2353940"/>
            <a:ext cx="3116585" cy="310377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23528" y="5585369"/>
            <a:ext cx="81472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u="sng" dirty="0">
                <a:solidFill>
                  <a:schemeClr val="tx2"/>
                </a:solidFill>
              </a:rPr>
              <a:t>Reading Expectations</a:t>
            </a:r>
          </a:p>
          <a:p>
            <a:pPr algn="ctr"/>
            <a:endParaRPr lang="en-GB" sz="1600" dirty="0">
              <a:solidFill>
                <a:schemeClr val="tx2"/>
              </a:solidFill>
            </a:endParaRPr>
          </a:p>
          <a:p>
            <a:pPr algn="ctr"/>
            <a:r>
              <a:rPr lang="en-GB" sz="1600" dirty="0">
                <a:solidFill>
                  <a:schemeClr val="tx2"/>
                </a:solidFill>
              </a:rPr>
              <a:t>Autumn Term 2: Level 1+ </a:t>
            </a:r>
          </a:p>
          <a:p>
            <a:pPr algn="ctr"/>
            <a:r>
              <a:rPr lang="en-GB" sz="1600" dirty="0">
                <a:solidFill>
                  <a:schemeClr val="tx2"/>
                </a:solidFill>
              </a:rPr>
              <a:t>Spring Term 2: Level 2 </a:t>
            </a:r>
          </a:p>
          <a:p>
            <a:pPr algn="ctr"/>
            <a:r>
              <a:rPr lang="en-GB" sz="1600" dirty="0">
                <a:solidFill>
                  <a:schemeClr val="tx2"/>
                </a:solidFill>
              </a:rPr>
              <a:t>Summer Term 2: Level 3/4</a:t>
            </a:r>
          </a:p>
        </p:txBody>
      </p:sp>
    </p:spTree>
    <p:extLst>
      <p:ext uri="{BB962C8B-B14F-4D97-AF65-F5344CB8AC3E}">
        <p14:creationId xmlns:p14="http://schemas.microsoft.com/office/powerpoint/2010/main" val="27280168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Helpful Words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624" y="1124744"/>
            <a:ext cx="8229600" cy="5733256"/>
          </a:xfrm>
        </p:spPr>
        <p:txBody>
          <a:bodyPr>
            <a:normAutofit fontScale="92500" lnSpcReduction="10000"/>
          </a:bodyPr>
          <a:lstStyle/>
          <a:p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Each phase of phonics requires the children to learn a set of helpful words: </a:t>
            </a:r>
          </a:p>
          <a:p>
            <a:endParaRPr lang="en-GB" dirty="0">
              <a:solidFill>
                <a:schemeClr val="tx2">
                  <a:lumMod val="75000"/>
                </a:schemeClr>
              </a:solidFill>
            </a:endParaRPr>
          </a:p>
          <a:p>
            <a:endParaRPr lang="en-GB" dirty="0">
              <a:solidFill>
                <a:schemeClr val="tx2">
                  <a:lumMod val="75000"/>
                </a:schemeClr>
              </a:solidFill>
            </a:endParaRPr>
          </a:p>
          <a:p>
            <a:endParaRPr lang="en-GB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GB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GB" dirty="0">
              <a:solidFill>
                <a:schemeClr val="tx2">
                  <a:lumMod val="75000"/>
                </a:schemeClr>
              </a:solidFill>
            </a:endParaRPr>
          </a:p>
          <a:p>
            <a:endParaRPr lang="en-GB" dirty="0">
              <a:solidFill>
                <a:schemeClr val="tx2">
                  <a:lumMod val="75000"/>
                </a:schemeClr>
              </a:solidFill>
            </a:endParaRPr>
          </a:p>
          <a:p>
            <a:endParaRPr lang="en-GB" dirty="0">
              <a:solidFill>
                <a:schemeClr val="tx2">
                  <a:lumMod val="75000"/>
                </a:schemeClr>
              </a:solidFill>
            </a:endParaRPr>
          </a:p>
          <a:p>
            <a:endParaRPr lang="en-GB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en-GB" sz="2600" dirty="0">
                <a:solidFill>
                  <a:schemeClr val="tx2">
                    <a:lumMod val="75000"/>
                  </a:schemeClr>
                </a:solidFill>
              </a:rPr>
              <a:t>Helpful words cannot be sounded out – children must learn them from sight.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8473851"/>
              </p:ext>
            </p:extLst>
          </p:nvPr>
        </p:nvGraphicFramePr>
        <p:xfrm>
          <a:off x="457200" y="2132856"/>
          <a:ext cx="82296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182903546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50334607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144367066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86859070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3223263179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Level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Level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Level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Level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Level 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589814"/>
                  </a:ext>
                </a:extLst>
              </a:tr>
              <a:tr h="3266245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The</a:t>
                      </a:r>
                      <a:r>
                        <a:rPr lang="en-GB" baseline="0" dirty="0"/>
                        <a:t> </a:t>
                      </a:r>
                    </a:p>
                    <a:p>
                      <a:pPr algn="ctr"/>
                      <a:r>
                        <a:rPr lang="en-GB" baseline="0" dirty="0"/>
                        <a:t>the</a:t>
                      </a:r>
                    </a:p>
                    <a:p>
                      <a:pPr algn="ctr"/>
                      <a:r>
                        <a:rPr lang="en-GB" baseline="0" dirty="0"/>
                        <a:t>to </a:t>
                      </a:r>
                    </a:p>
                    <a:p>
                      <a:pPr algn="ctr"/>
                      <a:r>
                        <a:rPr lang="en-GB" dirty="0"/>
                        <a:t>I</a:t>
                      </a:r>
                    </a:p>
                    <a:p>
                      <a:pPr algn="ctr"/>
                      <a:r>
                        <a:rPr lang="en-GB" dirty="0"/>
                        <a:t>no</a:t>
                      </a:r>
                    </a:p>
                    <a:p>
                      <a:pPr algn="ctr"/>
                      <a:r>
                        <a:rPr lang="en-GB" dirty="0"/>
                        <a:t>go</a:t>
                      </a:r>
                    </a:p>
                    <a:p>
                      <a:pPr algn="ctr"/>
                      <a:r>
                        <a:rPr lang="en-GB" dirty="0"/>
                        <a:t>into</a:t>
                      </a:r>
                    </a:p>
                    <a:p>
                      <a:pPr algn="ctr"/>
                      <a:r>
                        <a:rPr lang="en-GB" dirty="0"/>
                        <a:t>of</a:t>
                      </a:r>
                    </a:p>
                    <a:p>
                      <a:pPr algn="ctr"/>
                      <a:r>
                        <a:rPr lang="en-GB" dirty="0"/>
                        <a:t>ten</a:t>
                      </a:r>
                      <a:r>
                        <a:rPr lang="en-GB" baseline="0" dirty="0"/>
                        <a:t> </a:t>
                      </a:r>
                    </a:p>
                    <a:p>
                      <a:pPr algn="ctr"/>
                      <a:r>
                        <a:rPr lang="en-GB" baseline="0" dirty="0"/>
                        <a:t>little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he</a:t>
                      </a:r>
                    </a:p>
                    <a:p>
                      <a:pPr algn="ctr"/>
                      <a:r>
                        <a:rPr lang="en-GB" sz="1200" dirty="0"/>
                        <a:t>she</a:t>
                      </a:r>
                    </a:p>
                    <a:p>
                      <a:pPr algn="ctr"/>
                      <a:r>
                        <a:rPr lang="en-GB" sz="1200" dirty="0"/>
                        <a:t>me</a:t>
                      </a:r>
                    </a:p>
                    <a:p>
                      <a:pPr algn="ctr"/>
                      <a:r>
                        <a:rPr lang="en-GB" sz="1200" dirty="0"/>
                        <a:t>we</a:t>
                      </a:r>
                    </a:p>
                    <a:p>
                      <a:pPr algn="ctr"/>
                      <a:r>
                        <a:rPr lang="en-GB" sz="1200" dirty="0"/>
                        <a:t>was</a:t>
                      </a:r>
                    </a:p>
                    <a:p>
                      <a:pPr algn="ctr"/>
                      <a:r>
                        <a:rPr lang="en-GB" sz="1200" dirty="0"/>
                        <a:t>you</a:t>
                      </a:r>
                    </a:p>
                    <a:p>
                      <a:pPr algn="ctr"/>
                      <a:r>
                        <a:rPr lang="en-GB" sz="1200" dirty="0"/>
                        <a:t>they </a:t>
                      </a:r>
                    </a:p>
                    <a:p>
                      <a:pPr algn="ctr"/>
                      <a:r>
                        <a:rPr lang="en-GB" sz="1200" dirty="0"/>
                        <a:t>all </a:t>
                      </a:r>
                    </a:p>
                    <a:p>
                      <a:pPr algn="ctr"/>
                      <a:r>
                        <a:rPr lang="en-GB" sz="1200" dirty="0"/>
                        <a:t>are</a:t>
                      </a:r>
                    </a:p>
                    <a:p>
                      <a:pPr algn="ctr"/>
                      <a:r>
                        <a:rPr lang="en-GB" sz="1200" dirty="0"/>
                        <a:t>her</a:t>
                      </a:r>
                    </a:p>
                    <a:p>
                      <a:pPr algn="ctr"/>
                      <a:r>
                        <a:rPr lang="en-GB" sz="1200" dirty="0"/>
                        <a:t>off</a:t>
                      </a:r>
                    </a:p>
                    <a:p>
                      <a:pPr algn="ctr"/>
                      <a:r>
                        <a:rPr lang="en-GB" sz="1200" dirty="0"/>
                        <a:t>when</a:t>
                      </a:r>
                    </a:p>
                    <a:p>
                      <a:pPr algn="ctr"/>
                      <a:r>
                        <a:rPr lang="en-GB" sz="1200" dirty="0"/>
                        <a:t>six</a:t>
                      </a:r>
                    </a:p>
                    <a:p>
                      <a:pPr algn="ctr"/>
                      <a:r>
                        <a:rPr lang="en-GB" sz="1200" dirty="0"/>
                        <a:t>seven</a:t>
                      </a:r>
                    </a:p>
                    <a:p>
                      <a:pPr algn="ctr"/>
                      <a:r>
                        <a:rPr lang="en-GB" sz="1200" dirty="0"/>
                        <a:t>have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be</a:t>
                      </a:r>
                    </a:p>
                    <a:p>
                      <a:pPr algn="ctr"/>
                      <a:r>
                        <a:rPr lang="en-GB" dirty="0"/>
                        <a:t>are</a:t>
                      </a:r>
                    </a:p>
                    <a:p>
                      <a:pPr algn="ctr"/>
                      <a:r>
                        <a:rPr lang="en-GB" dirty="0"/>
                        <a:t>my</a:t>
                      </a:r>
                    </a:p>
                    <a:p>
                      <a:pPr algn="ctr"/>
                      <a:r>
                        <a:rPr lang="en-GB" dirty="0"/>
                        <a:t>too</a:t>
                      </a:r>
                    </a:p>
                    <a:p>
                      <a:pPr algn="ctr"/>
                      <a:r>
                        <a:rPr lang="en-GB" dirty="0"/>
                        <a:t>why</a:t>
                      </a:r>
                    </a:p>
                    <a:p>
                      <a:pPr algn="ctr"/>
                      <a:r>
                        <a:rPr lang="en-GB" dirty="0"/>
                        <a:t>sky</a:t>
                      </a:r>
                    </a:p>
                    <a:p>
                      <a:pPr algn="ctr"/>
                      <a:r>
                        <a:rPr lang="en-GB" dirty="0"/>
                        <a:t>look</a:t>
                      </a:r>
                    </a:p>
                    <a:p>
                      <a:pPr algn="ctr"/>
                      <a:r>
                        <a:rPr lang="en-GB" dirty="0"/>
                        <a:t>again</a:t>
                      </a:r>
                    </a:p>
                    <a:p>
                      <a:pPr algn="ctr"/>
                      <a:r>
                        <a:rPr lang="en-GB" dirty="0"/>
                        <a:t>sister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said</a:t>
                      </a:r>
                    </a:p>
                    <a:p>
                      <a:pPr algn="ctr"/>
                      <a:r>
                        <a:rPr lang="en-GB" sz="1200" dirty="0"/>
                        <a:t>like</a:t>
                      </a:r>
                    </a:p>
                    <a:p>
                      <a:pPr algn="ctr"/>
                      <a:r>
                        <a:rPr lang="en-GB" sz="1200" dirty="0"/>
                        <a:t>so</a:t>
                      </a:r>
                    </a:p>
                    <a:p>
                      <a:pPr algn="ctr"/>
                      <a:r>
                        <a:rPr lang="en-GB" sz="1200" dirty="0"/>
                        <a:t>do</a:t>
                      </a:r>
                    </a:p>
                    <a:p>
                      <a:pPr algn="ctr"/>
                      <a:r>
                        <a:rPr lang="en-GB" sz="1200" dirty="0"/>
                        <a:t>some</a:t>
                      </a:r>
                    </a:p>
                    <a:p>
                      <a:pPr algn="ctr"/>
                      <a:r>
                        <a:rPr lang="en-GB" sz="1200" dirty="0"/>
                        <a:t>come</a:t>
                      </a:r>
                    </a:p>
                    <a:p>
                      <a:pPr algn="ctr"/>
                      <a:r>
                        <a:rPr lang="en-GB" sz="1200" dirty="0"/>
                        <a:t>were</a:t>
                      </a:r>
                    </a:p>
                    <a:p>
                      <a:pPr algn="ctr"/>
                      <a:r>
                        <a:rPr lang="en-GB" sz="1200" dirty="0"/>
                        <a:t>there</a:t>
                      </a:r>
                    </a:p>
                    <a:p>
                      <a:pPr algn="ctr"/>
                      <a:r>
                        <a:rPr lang="en-GB" sz="1200" dirty="0"/>
                        <a:t>out</a:t>
                      </a:r>
                      <a:r>
                        <a:rPr lang="en-GB" sz="1200" baseline="0" dirty="0"/>
                        <a:t> </a:t>
                      </a:r>
                    </a:p>
                    <a:p>
                      <a:pPr algn="ctr"/>
                      <a:r>
                        <a:rPr lang="en-GB" sz="1200" baseline="0" dirty="0"/>
                        <a:t>what</a:t>
                      </a:r>
                    </a:p>
                    <a:p>
                      <a:pPr algn="ctr"/>
                      <a:r>
                        <a:rPr lang="en-GB" sz="1200" baseline="0" dirty="0"/>
                        <a:t>mother</a:t>
                      </a:r>
                    </a:p>
                    <a:p>
                      <a:pPr algn="ctr"/>
                      <a:r>
                        <a:rPr lang="en-GB" sz="1200" baseline="0" dirty="0"/>
                        <a:t>brother</a:t>
                      </a:r>
                    </a:p>
                    <a:p>
                      <a:pPr algn="ctr"/>
                      <a:r>
                        <a:rPr lang="en-GB" sz="1200" baseline="0" dirty="0"/>
                        <a:t>one</a:t>
                      </a:r>
                    </a:p>
                    <a:p>
                      <a:pPr algn="ctr"/>
                      <a:r>
                        <a:rPr lang="en-GB" sz="1200" baseline="0" dirty="0"/>
                        <a:t>three</a:t>
                      </a:r>
                    </a:p>
                    <a:p>
                      <a:pPr algn="ctr"/>
                      <a:r>
                        <a:rPr lang="en-GB" sz="1200" baseline="0" dirty="0"/>
                        <a:t>looked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dirty="0"/>
                        <a:t>their</a:t>
                      </a:r>
                    </a:p>
                    <a:p>
                      <a:pPr algn="ctr"/>
                      <a:r>
                        <a:rPr lang="en-GB" sz="700" dirty="0"/>
                        <a:t>people</a:t>
                      </a:r>
                    </a:p>
                    <a:p>
                      <a:pPr algn="ctr"/>
                      <a:r>
                        <a:rPr lang="en-GB" sz="700" dirty="0"/>
                        <a:t>called</a:t>
                      </a:r>
                    </a:p>
                    <a:p>
                      <a:pPr algn="ctr"/>
                      <a:r>
                        <a:rPr lang="en-GB" sz="700" dirty="0"/>
                        <a:t>asked</a:t>
                      </a:r>
                    </a:p>
                    <a:p>
                      <a:pPr algn="ctr"/>
                      <a:r>
                        <a:rPr lang="en-GB" sz="700" dirty="0"/>
                        <a:t>coul</a:t>
                      </a:r>
                      <a:r>
                        <a:rPr lang="en-GB" sz="700" baseline="0" dirty="0"/>
                        <a:t>d</a:t>
                      </a:r>
                    </a:p>
                    <a:p>
                      <a:pPr algn="ctr"/>
                      <a:r>
                        <a:rPr lang="en-GB" sz="700" baseline="0" dirty="0"/>
                        <a:t>oh no</a:t>
                      </a:r>
                    </a:p>
                    <a:p>
                      <a:pPr algn="ctr"/>
                      <a:r>
                        <a:rPr lang="en-GB" sz="700" baseline="0" dirty="0"/>
                        <a:t>should </a:t>
                      </a:r>
                    </a:p>
                    <a:p>
                      <a:pPr algn="ctr"/>
                      <a:r>
                        <a:rPr lang="en-GB" sz="700" baseline="0" dirty="0"/>
                        <a:t>would </a:t>
                      </a:r>
                    </a:p>
                    <a:p>
                      <a:pPr algn="ctr"/>
                      <a:r>
                        <a:rPr lang="en-GB" sz="700" baseline="0" dirty="0"/>
                        <a:t>because </a:t>
                      </a:r>
                    </a:p>
                    <a:p>
                      <a:pPr algn="ctr"/>
                      <a:r>
                        <a:rPr lang="en-GB" sz="700" baseline="0" dirty="0"/>
                        <a:t>here</a:t>
                      </a:r>
                    </a:p>
                    <a:p>
                      <a:pPr algn="ctr"/>
                      <a:r>
                        <a:rPr lang="en-GB" sz="700" baseline="0" dirty="0"/>
                        <a:t>our</a:t>
                      </a:r>
                    </a:p>
                    <a:p>
                      <a:pPr algn="ctr"/>
                      <a:r>
                        <a:rPr lang="en-GB" sz="700" baseline="0" dirty="0"/>
                        <a:t>father</a:t>
                      </a:r>
                    </a:p>
                    <a:p>
                      <a:pPr algn="ctr"/>
                      <a:r>
                        <a:rPr lang="en-GB" sz="700" baseline="0" dirty="0"/>
                        <a:t>who</a:t>
                      </a:r>
                    </a:p>
                    <a:p>
                      <a:pPr algn="ctr"/>
                      <a:r>
                        <a:rPr lang="en-GB" sz="700" baseline="0" dirty="0"/>
                        <a:t>where</a:t>
                      </a:r>
                    </a:p>
                    <a:p>
                      <a:pPr algn="ctr"/>
                      <a:r>
                        <a:rPr lang="en-GB" sz="700" baseline="0" dirty="0"/>
                        <a:t>which</a:t>
                      </a:r>
                    </a:p>
                    <a:p>
                      <a:pPr algn="ctr"/>
                      <a:r>
                        <a:rPr lang="en-GB" sz="700" baseline="0" dirty="0"/>
                        <a:t>four</a:t>
                      </a:r>
                    </a:p>
                    <a:p>
                      <a:pPr algn="ctr"/>
                      <a:r>
                        <a:rPr lang="en-GB" sz="700" baseline="0" dirty="0"/>
                        <a:t>five</a:t>
                      </a:r>
                    </a:p>
                    <a:p>
                      <a:pPr algn="ctr"/>
                      <a:r>
                        <a:rPr lang="en-GB" sz="700" baseline="0" dirty="0"/>
                        <a:t>eight</a:t>
                      </a:r>
                    </a:p>
                    <a:p>
                      <a:pPr algn="ctr"/>
                      <a:r>
                        <a:rPr lang="en-GB" sz="700" baseline="0" dirty="0"/>
                        <a:t>nine</a:t>
                      </a:r>
                    </a:p>
                    <a:p>
                      <a:pPr algn="ctr"/>
                      <a:r>
                        <a:rPr lang="en-GB" sz="700" baseline="0" dirty="0"/>
                        <a:t>try </a:t>
                      </a:r>
                    </a:p>
                    <a:p>
                      <a:pPr algn="ctr"/>
                      <a:r>
                        <a:rPr lang="en-GB" sz="700" baseline="0" dirty="0"/>
                        <a:t>cry</a:t>
                      </a:r>
                    </a:p>
                    <a:p>
                      <a:pPr algn="ctr"/>
                      <a:r>
                        <a:rPr lang="en-GB" sz="700" baseline="0" dirty="0"/>
                        <a:t>ball </a:t>
                      </a:r>
                    </a:p>
                    <a:p>
                      <a:pPr algn="ctr"/>
                      <a:r>
                        <a:rPr lang="en-GB" sz="700" baseline="0" dirty="0"/>
                        <a:t>small </a:t>
                      </a:r>
                    </a:p>
                    <a:p>
                      <a:pPr algn="ctr"/>
                      <a:r>
                        <a:rPr lang="en-GB" sz="700" baseline="0" dirty="0"/>
                        <a:t>call</a:t>
                      </a:r>
                    </a:p>
                    <a:p>
                      <a:pPr algn="ctr"/>
                      <a:r>
                        <a:rPr lang="en-GB" sz="700" baseline="0" dirty="0"/>
                        <a:t>asked</a:t>
                      </a:r>
                    </a:p>
                    <a:p>
                      <a:pPr algn="ctr"/>
                      <a:r>
                        <a:rPr lang="en-GB" sz="700" baseline="0" dirty="0"/>
                        <a:t>liked</a:t>
                      </a:r>
                    </a:p>
                    <a:p>
                      <a:pPr algn="ctr"/>
                      <a:r>
                        <a:rPr lang="en-GB" sz="700" dirty="0"/>
                        <a:t>two</a:t>
                      </a:r>
                    </a:p>
                    <a:p>
                      <a:pPr algn="ctr"/>
                      <a:r>
                        <a:rPr lang="en-GB" sz="700" dirty="0"/>
                        <a:t>goes</a:t>
                      </a:r>
                    </a:p>
                    <a:p>
                      <a:pPr algn="ctr"/>
                      <a:r>
                        <a:rPr lang="en-GB" sz="700" dirty="0"/>
                        <a:t>does </a:t>
                      </a:r>
                    </a:p>
                    <a:p>
                      <a:pPr algn="ctr"/>
                      <a:r>
                        <a:rPr lang="en-GB" sz="700" dirty="0"/>
                        <a:t>shoes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2730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98707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Helpful Word Bookmarks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99792" y="1688767"/>
            <a:ext cx="598700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tx2"/>
                </a:solidFill>
              </a:rPr>
              <a:t>Your child will have a ‘Helpful Word’ bookmark attached to the front of their reading record. Please practise reading the words regularly. </a:t>
            </a:r>
          </a:p>
          <a:p>
            <a:pPr algn="ctr"/>
            <a:endParaRPr lang="en-GB" sz="2400" dirty="0">
              <a:solidFill>
                <a:schemeClr val="tx2"/>
              </a:solidFill>
            </a:endParaRPr>
          </a:p>
          <a:p>
            <a:pPr algn="ctr"/>
            <a:r>
              <a:rPr lang="en-GB" sz="2400" dirty="0">
                <a:solidFill>
                  <a:schemeClr val="tx2"/>
                </a:solidFill>
              </a:rPr>
              <a:t>Children need to learn how to read and spell these words with confidence. </a:t>
            </a:r>
          </a:p>
          <a:p>
            <a:pPr algn="ctr"/>
            <a:endParaRPr lang="en-GB" sz="2400" dirty="0">
              <a:solidFill>
                <a:schemeClr val="tx2"/>
              </a:solidFill>
            </a:endParaRPr>
          </a:p>
          <a:p>
            <a:pPr algn="ctr"/>
            <a:r>
              <a:rPr lang="en-GB" sz="2400" dirty="0">
                <a:solidFill>
                  <a:schemeClr val="tx2"/>
                </a:solidFill>
              </a:rPr>
              <a:t>When your child can read and write the words they will be given a new set of words.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417638"/>
            <a:ext cx="2208291" cy="491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9511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Letter Formation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997" t="14951" r="7997" b="18227"/>
          <a:stretch/>
        </p:blipFill>
        <p:spPr>
          <a:xfrm>
            <a:off x="457200" y="1268760"/>
            <a:ext cx="8229600" cy="5237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045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What is Phonics?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Phonics is a method of teaching children to read and write. </a:t>
            </a:r>
          </a:p>
          <a:p>
            <a:r>
              <a:rPr lang="en-GB" sz="3000" dirty="0">
                <a:solidFill>
                  <a:schemeClr val="tx2">
                    <a:lumMod val="75000"/>
                  </a:schemeClr>
                </a:solidFill>
              </a:rPr>
              <a:t>At Ellwood School we follow the ‘Floppy’s Phonics’ programme which is divided into levels.</a:t>
            </a:r>
          </a:p>
          <a:p>
            <a:endParaRPr lang="en-GB" sz="3200" dirty="0">
              <a:hlinkClick r:id="rId2"/>
            </a:endParaRPr>
          </a:p>
          <a:p>
            <a:endParaRPr lang="en-GB" dirty="0">
              <a:hlinkClick r:id="rId2"/>
            </a:endParaRPr>
          </a:p>
          <a:p>
            <a:endParaRPr lang="en-GB" sz="3200" dirty="0">
              <a:hlinkClick r:id="rId2"/>
            </a:endParaRPr>
          </a:p>
          <a:p>
            <a:r>
              <a:rPr lang="en-GB" sz="3200" dirty="0">
                <a:hlinkClick r:id="rId2"/>
              </a:rPr>
              <a:t>https://www.oxfordowl.co.uk/for-home/reading/phonics-made-easy/</a:t>
            </a:r>
            <a:r>
              <a:rPr lang="en-GB" sz="3000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</p:txBody>
      </p:sp>
      <p:pic>
        <p:nvPicPr>
          <p:cNvPr id="6" name="Picture 3" descr="I:\Intro\cover-2010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31840" y="3284983"/>
            <a:ext cx="2304256" cy="18245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How to support your child: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Play rhyming games/read rhyming stories.</a:t>
            </a:r>
          </a:p>
          <a:p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Sing songs, nursery rhymes, story telling. </a:t>
            </a:r>
          </a:p>
          <a:p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Read regularly with your child </a:t>
            </a:r>
            <a:r>
              <a:rPr lang="en-GB" sz="1900" dirty="0">
                <a:solidFill>
                  <a:schemeClr val="tx2">
                    <a:lumMod val="75000"/>
                  </a:schemeClr>
                </a:solidFill>
              </a:rPr>
              <a:t>(if you want your child to read to you – make sure they are not tired). </a:t>
            </a:r>
            <a:endParaRPr lang="en-GB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Spot letters/sounds everywhere you go </a:t>
            </a:r>
            <a:r>
              <a:rPr lang="en-GB" sz="2800" dirty="0">
                <a:solidFill>
                  <a:schemeClr val="tx2">
                    <a:lumMod val="75000"/>
                  </a:schemeClr>
                </a:solidFill>
              </a:rPr>
              <a:t>(anything that interests your child – ask them to identify sounds they can see out and about). </a:t>
            </a:r>
          </a:p>
        </p:txBody>
      </p:sp>
      <p:pic>
        <p:nvPicPr>
          <p:cNvPr id="4" name="Picture 2" descr="C:\Users\owner\AppData\Local\Microsoft\Windows\INetCache\IE\XGADMH8K\music_notes_swoosh_pc_image_500_clr[1]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3846" y="260648"/>
            <a:ext cx="1046628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C:\Users\owner\AppData\Local\Microsoft\Windows\INetCache\IE\O9TF6E7W\SeussvilleImage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4638"/>
            <a:ext cx="752647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owner\AppData\Local\Microsoft\Windows\INetCache\IE\TMSJVK7I\Books_Page_Divider[1]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30130"/>
            <a:ext cx="4705350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owner\AppData\Local\Microsoft\Windows\INetCache\IE\TMSJVK7I\Books_Page_Divider[1]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694" y="5836133"/>
            <a:ext cx="4705350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54607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939784"/>
          </a:xfrm>
        </p:spPr>
        <p:txBody>
          <a:bodyPr/>
          <a:lstStyle/>
          <a:p>
            <a:r>
              <a:rPr lang="en-GB" dirty="0">
                <a:solidFill>
                  <a:schemeClr val="tx2"/>
                </a:solidFill>
              </a:rPr>
              <a:t>How to support your child: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4902" y="1488464"/>
            <a:ext cx="8229600" cy="4840303"/>
          </a:xfrm>
        </p:spPr>
        <p:txBody>
          <a:bodyPr>
            <a:normAutofit fontScale="85000" lnSpcReduction="10000"/>
          </a:bodyPr>
          <a:lstStyle/>
          <a:p>
            <a:r>
              <a:rPr lang="en-GB" dirty="0">
                <a:solidFill>
                  <a:schemeClr val="tx2"/>
                </a:solidFill>
              </a:rPr>
              <a:t>Encourage your child to listen to environmental sounds they hear. </a:t>
            </a:r>
          </a:p>
          <a:p>
            <a:r>
              <a:rPr lang="en-GB" dirty="0">
                <a:solidFill>
                  <a:schemeClr val="tx2"/>
                </a:solidFill>
              </a:rPr>
              <a:t>Model blending and segmenting words.</a:t>
            </a:r>
          </a:p>
          <a:p>
            <a:r>
              <a:rPr lang="en-GB" dirty="0">
                <a:solidFill>
                  <a:schemeClr val="tx2"/>
                </a:solidFill>
              </a:rPr>
              <a:t>Practise </a:t>
            </a:r>
            <a:r>
              <a:rPr lang="en-GB" dirty="0"/>
              <a:t>reading and writing the</a:t>
            </a:r>
            <a:r>
              <a:rPr lang="en-GB" dirty="0">
                <a:solidFill>
                  <a:schemeClr val="tx2"/>
                </a:solidFill>
              </a:rPr>
              <a:t> helpful words. </a:t>
            </a:r>
          </a:p>
          <a:p>
            <a:r>
              <a:rPr lang="en-GB" dirty="0">
                <a:solidFill>
                  <a:schemeClr val="tx2"/>
                </a:solidFill>
              </a:rPr>
              <a:t>Practise recognising sounds in your child’s activity book. </a:t>
            </a:r>
          </a:p>
          <a:p>
            <a:r>
              <a:rPr lang="en-GB" dirty="0"/>
              <a:t>Practice blending skills using your child’s ‘Floppy’s Phonics Book’</a:t>
            </a:r>
            <a:endParaRPr lang="en-GB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>
                <a:solidFill>
                  <a:schemeClr val="tx2"/>
                </a:solidFill>
              </a:rPr>
              <a:t>Please speak to </a:t>
            </a:r>
            <a:r>
              <a:rPr lang="en-GB" b="1" dirty="0">
                <a:solidFill>
                  <a:schemeClr val="tx2"/>
                </a:solidFill>
              </a:rPr>
              <a:t>Mrs King </a:t>
            </a:r>
            <a:r>
              <a:rPr lang="en-GB" dirty="0">
                <a:solidFill>
                  <a:schemeClr val="tx2"/>
                </a:solidFill>
              </a:rPr>
              <a:t>at any time if you have any questions/concerns. </a:t>
            </a:r>
          </a:p>
        </p:txBody>
      </p:sp>
      <p:pic>
        <p:nvPicPr>
          <p:cNvPr id="12299" name="Picture 11" descr="C:\Users\owner\AppData\Local\Microsoft\Windows\INetCache\IE\O9TF6E7W\Ohr-hoeren2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286636"/>
            <a:ext cx="714598" cy="1026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2">
                    <a:lumMod val="50000"/>
                  </a:schemeClr>
                </a:solidFill>
              </a:rPr>
              <a:t>Phonic Glossary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GB" dirty="0">
                <a:solidFill>
                  <a:schemeClr val="tx2">
                    <a:lumMod val="50000"/>
                  </a:schemeClr>
                </a:solidFill>
              </a:rPr>
              <a:t>Your child will be taught these terms: </a:t>
            </a:r>
          </a:p>
          <a:p>
            <a:pPr marL="0" indent="0" algn="ctr">
              <a:buNone/>
            </a:pPr>
            <a:endParaRPr lang="en-GB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GB" dirty="0">
                <a:solidFill>
                  <a:schemeClr val="tx2">
                    <a:lumMod val="50000"/>
                  </a:schemeClr>
                </a:solidFill>
              </a:rPr>
              <a:t>Blending: blending the sounds together to read a word. </a:t>
            </a:r>
          </a:p>
          <a:p>
            <a:r>
              <a:rPr lang="en-GB" dirty="0">
                <a:solidFill>
                  <a:schemeClr val="tx2">
                    <a:lumMod val="50000"/>
                  </a:schemeClr>
                </a:solidFill>
              </a:rPr>
              <a:t>Segmenting: identifying the sounds which make up a word. </a:t>
            </a:r>
          </a:p>
          <a:p>
            <a:r>
              <a:rPr lang="en-GB" dirty="0">
                <a:solidFill>
                  <a:schemeClr val="tx2">
                    <a:lumMod val="50000"/>
                  </a:schemeClr>
                </a:solidFill>
              </a:rPr>
              <a:t>Digraph: one sound – two letters.</a:t>
            </a:r>
          </a:p>
          <a:p>
            <a:r>
              <a:rPr lang="en-GB" dirty="0" err="1">
                <a:solidFill>
                  <a:schemeClr val="tx2">
                    <a:lumMod val="50000"/>
                  </a:schemeClr>
                </a:solidFill>
              </a:rPr>
              <a:t>Trigraph</a:t>
            </a:r>
            <a:r>
              <a:rPr lang="en-GB" dirty="0">
                <a:solidFill>
                  <a:schemeClr val="tx2">
                    <a:lumMod val="50000"/>
                  </a:schemeClr>
                </a:solidFill>
              </a:rPr>
              <a:t>: one sound – three letters.</a:t>
            </a:r>
          </a:p>
          <a:p>
            <a:r>
              <a:rPr lang="en-GB" dirty="0">
                <a:solidFill>
                  <a:schemeClr val="tx2">
                    <a:lumMod val="50000"/>
                  </a:schemeClr>
                </a:solidFill>
              </a:rPr>
              <a:t>Sound buttons: individual sounds in words. </a:t>
            </a:r>
          </a:p>
          <a:p>
            <a:r>
              <a:rPr lang="en-GB" dirty="0">
                <a:solidFill>
                  <a:schemeClr val="tx2">
                    <a:lumMod val="50000"/>
                  </a:schemeClr>
                </a:solidFill>
              </a:rPr>
              <a:t>Tricky words/ helpful words: words that cannot be sounded out. </a:t>
            </a:r>
          </a:p>
        </p:txBody>
      </p:sp>
    </p:spTree>
    <p:extLst>
      <p:ext uri="{BB962C8B-B14F-4D97-AF65-F5344CB8AC3E}">
        <p14:creationId xmlns:p14="http://schemas.microsoft.com/office/powerpoint/2010/main" val="3271591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404664"/>
            <a:ext cx="8706779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038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Pronouncing the sounds: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It is important that children learn the letters and the sounds. </a:t>
            </a:r>
          </a:p>
          <a:p>
            <a:pPr marL="0" indent="0" algn="ctr">
              <a:buNone/>
            </a:pPr>
            <a:r>
              <a:rPr lang="en-GB" sz="2000" dirty="0">
                <a:solidFill>
                  <a:schemeClr val="tx2">
                    <a:lumMod val="75000"/>
                  </a:schemeClr>
                </a:solidFill>
              </a:rPr>
              <a:t>(focus on the sounds for reading/writing)</a:t>
            </a:r>
          </a:p>
          <a:p>
            <a:pPr marL="0" indent="0" algn="ctr">
              <a:buNone/>
            </a:pPr>
            <a:endParaRPr lang="en-GB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Please ensure your child is pronouncing the sounds correctly as incorrect pronunciation will affect your child’s ability to read. </a:t>
            </a:r>
          </a:p>
          <a:p>
            <a:pPr marL="0" indent="0">
              <a:buNone/>
            </a:pPr>
            <a:endParaRPr lang="en-GB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869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dirty="0"/>
              <a:t/>
            </a:r>
            <a:br>
              <a:rPr lang="en-GB" sz="3600" dirty="0"/>
            </a:br>
            <a:r>
              <a:rPr lang="en-GB" sz="3600" dirty="0"/>
              <a:t>Sound pronunciation</a:t>
            </a:r>
            <a:br>
              <a:rPr lang="en-GB" sz="3600" dirty="0"/>
            </a:br>
            <a:endParaRPr lang="en-GB" sz="36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3334" y="1635036"/>
            <a:ext cx="4484909" cy="35879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91680" y="5589240"/>
            <a:ext cx="5076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dirty="0">
                <a:solidFill>
                  <a:schemeClr val="tx2">
                    <a:lumMod val="75000"/>
                  </a:schemeClr>
                </a:solidFill>
              </a:rPr>
              <a:t>For help with pronunciation:</a:t>
            </a:r>
            <a:r>
              <a:rPr lang="en-GB" sz="1400" dirty="0"/>
              <a:t/>
            </a:r>
            <a:br>
              <a:rPr lang="en-GB" sz="1400" dirty="0"/>
            </a:br>
            <a:r>
              <a:rPr lang="en-GB" dirty="0">
                <a:hlinkClick r:id="rId3"/>
              </a:rPr>
              <a:t>https://www.youtube.com/watch?v=UCI2mu7URBc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80910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0"/>
            <a:ext cx="8229600" cy="1143000"/>
          </a:xfrm>
        </p:spPr>
        <p:txBody>
          <a:bodyPr/>
          <a:lstStyle/>
          <a:p>
            <a:r>
              <a:rPr lang="en-GB" dirty="0"/>
              <a:t>Level 1+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67288" y="980728"/>
            <a:ext cx="4209422" cy="5772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300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53752"/>
            <a:ext cx="8229600" cy="1143000"/>
          </a:xfrm>
        </p:spPr>
        <p:txBody>
          <a:bodyPr/>
          <a:lstStyle/>
          <a:p>
            <a:r>
              <a:rPr lang="en-GB" dirty="0"/>
              <a:t>Level 2</a:t>
            </a:r>
          </a:p>
        </p:txBody>
      </p:sp>
      <p:sp>
        <p:nvSpPr>
          <p:cNvPr id="6" name="Rectangle 5"/>
          <p:cNvSpPr/>
          <p:nvPr/>
        </p:nvSpPr>
        <p:spPr>
          <a:xfrm>
            <a:off x="170343" y="6396335"/>
            <a:ext cx="880331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>
                <a:solidFill>
                  <a:schemeClr val="tx2">
                    <a:lumMod val="75000"/>
                  </a:schemeClr>
                </a:solidFill>
              </a:rPr>
              <a:t>Most of these feature two letters, known as digraphs. These have two letters but make one sound.</a:t>
            </a:r>
            <a:endParaRPr lang="en-GB" sz="1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1738" y="1050968"/>
            <a:ext cx="4680520" cy="5345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944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278" y="30998"/>
            <a:ext cx="8229600" cy="1143000"/>
          </a:xfrm>
        </p:spPr>
        <p:txBody>
          <a:bodyPr/>
          <a:lstStyle/>
          <a:p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Level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>
              <a:solidFill>
                <a:schemeClr val="tx2">
                  <a:lumMod val="75000"/>
                </a:schemeClr>
              </a:solidFill>
            </a:endParaRPr>
          </a:p>
          <a:p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170344" y="6383854"/>
            <a:ext cx="88033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We aim to ensure every child is secure in phase 3 by the end of reception.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4018" y="909727"/>
            <a:ext cx="4692119" cy="534528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Blending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We are teaching the children to blend sounds together to read words:</a:t>
            </a:r>
          </a:p>
          <a:p>
            <a:pPr algn="ctr">
              <a:buNone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	</a:t>
            </a:r>
            <a:r>
              <a:rPr lang="en-GB" sz="7200" b="1" dirty="0">
                <a:solidFill>
                  <a:schemeClr val="tx2">
                    <a:lumMod val="75000"/>
                  </a:schemeClr>
                </a:solidFill>
              </a:rPr>
              <a:t>p – i – n</a:t>
            </a:r>
          </a:p>
          <a:p>
            <a:pPr algn="ctr">
              <a:buNone/>
            </a:pPr>
            <a:r>
              <a:rPr lang="en-GB" sz="7200" b="1" dirty="0">
                <a:solidFill>
                  <a:schemeClr val="tx2">
                    <a:lumMod val="75000"/>
                  </a:schemeClr>
                </a:solidFill>
              </a:rPr>
              <a:t>becomes pin </a:t>
            </a:r>
            <a:endParaRPr lang="en-GB" sz="71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en-GB" sz="2400" b="1" dirty="0">
                <a:solidFill>
                  <a:schemeClr val="tx2">
                    <a:lumMod val="75000"/>
                  </a:schemeClr>
                </a:solidFill>
              </a:rPr>
              <a:t>This can be tricky initially – keep modelling this skill to your child. </a:t>
            </a:r>
            <a:endParaRPr lang="en-GB" sz="10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GB" dirty="0"/>
          </a:p>
        </p:txBody>
      </p:sp>
      <p:pic>
        <p:nvPicPr>
          <p:cNvPr id="7170" name="Picture 2" descr="C:\Users\owner\AppData\Local\Microsoft\Windows\INetCache\IE\7DB3JLW3\DrawingPin1_Blue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204864"/>
            <a:ext cx="1507232" cy="150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Twinkl"/>
        <a:ea typeface=""/>
        <a:cs typeface=""/>
      </a:majorFont>
      <a:minorFont>
        <a:latin typeface="Twink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829</Words>
  <Application>Microsoft Office PowerPoint</Application>
  <PresentationFormat>On-screen Show (4:3)</PresentationFormat>
  <Paragraphs>193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Affectionately Yours</vt:lpstr>
      <vt:lpstr>Arial</vt:lpstr>
      <vt:lpstr>Calibri</vt:lpstr>
      <vt:lpstr>Twinkl</vt:lpstr>
      <vt:lpstr>Office Theme</vt:lpstr>
      <vt:lpstr>Teaching Phonics in Reception</vt:lpstr>
      <vt:lpstr>What is Phonics? </vt:lpstr>
      <vt:lpstr>PowerPoint Presentation</vt:lpstr>
      <vt:lpstr>Pronouncing the sounds: </vt:lpstr>
      <vt:lpstr> Sound pronunciation </vt:lpstr>
      <vt:lpstr>Level 1+</vt:lpstr>
      <vt:lpstr>Level 2</vt:lpstr>
      <vt:lpstr>Level 3</vt:lpstr>
      <vt:lpstr>Blending</vt:lpstr>
      <vt:lpstr>Blending video</vt:lpstr>
      <vt:lpstr>Segmenting</vt:lpstr>
      <vt:lpstr>Floppy’s Phonics Books</vt:lpstr>
      <vt:lpstr>Phonics Sounds</vt:lpstr>
      <vt:lpstr>Phonics Homework – Activity Book</vt:lpstr>
      <vt:lpstr>Phonics Homework – Activity Book</vt:lpstr>
      <vt:lpstr>Levelled Reading Book</vt:lpstr>
      <vt:lpstr>Helpful Words</vt:lpstr>
      <vt:lpstr>Helpful Word Bookmarks</vt:lpstr>
      <vt:lpstr>Letter Formation</vt:lpstr>
      <vt:lpstr>How to support your child:</vt:lpstr>
      <vt:lpstr>How to support your child: </vt:lpstr>
      <vt:lpstr>Phonic Glossary</vt:lpstr>
    </vt:vector>
  </TitlesOfParts>
  <Company>Organisation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Phonics meeting</dc:title>
  <dc:creator>grees</dc:creator>
  <cp:lastModifiedBy>Jen King</cp:lastModifiedBy>
  <cp:revision>82</cp:revision>
  <dcterms:created xsi:type="dcterms:W3CDTF">2017-10-05T16:44:30Z</dcterms:created>
  <dcterms:modified xsi:type="dcterms:W3CDTF">2023-09-06T16:10:09Z</dcterms:modified>
</cp:coreProperties>
</file>