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444" autoAdjust="0"/>
  </p:normalViewPr>
  <p:slideViewPr>
    <p:cSldViewPr snapToGrid="0">
      <p:cViewPr varScale="1">
        <p:scale>
          <a:sx n="75" d="100"/>
          <a:sy n="75" d="100"/>
        </p:scale>
        <p:origin x="54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143472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3746392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198864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2260582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102993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44538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169304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32306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4198224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332141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FE4D03-CE34-4E06-A0F6-F3883D265044}" type="datetimeFigureOut">
              <a:rPr lang="en-GB" smtClean="0"/>
              <a:t>12/04/2023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3B9295-0340-46EC-B740-19D0CCCDD35D}" type="slidenum">
              <a:rPr lang="en-GB" smtClean="0"/>
              <a:t>‹#›</a:t>
            </a:fld>
            <a:endParaRPr lang="en-GB" dirty="0"/>
          </a:p>
        </p:txBody>
      </p:sp>
    </p:spTree>
    <p:extLst>
      <p:ext uri="{BB962C8B-B14F-4D97-AF65-F5344CB8AC3E}">
        <p14:creationId xmlns:p14="http://schemas.microsoft.com/office/powerpoint/2010/main" val="299472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E4D03-CE34-4E06-A0F6-F3883D265044}" type="datetimeFigureOut">
              <a:rPr lang="en-GB" smtClean="0"/>
              <a:t>12/04/2023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B9295-0340-46EC-B740-19D0CCCDD35D}" type="slidenum">
              <a:rPr lang="en-GB" smtClean="0"/>
              <a:t>‹#›</a:t>
            </a:fld>
            <a:endParaRPr lang="en-GB" dirty="0"/>
          </a:p>
        </p:txBody>
      </p:sp>
    </p:spTree>
    <p:extLst>
      <p:ext uri="{BB962C8B-B14F-4D97-AF65-F5344CB8AC3E}">
        <p14:creationId xmlns:p14="http://schemas.microsoft.com/office/powerpoint/2010/main" val="1321407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32420266"/>
              </p:ext>
            </p:extLst>
          </p:nvPr>
        </p:nvGraphicFramePr>
        <p:xfrm>
          <a:off x="150948" y="144897"/>
          <a:ext cx="11962674" cy="6770890"/>
        </p:xfrm>
        <a:graphic>
          <a:graphicData uri="http://schemas.openxmlformats.org/drawingml/2006/table">
            <a:tbl>
              <a:tblPr firstRow="1" bandRow="1">
                <a:tableStyleId>{5C22544A-7EE6-4342-B048-85BDC9FD1C3A}</a:tableStyleId>
              </a:tblPr>
              <a:tblGrid>
                <a:gridCol w="3987558">
                  <a:extLst>
                    <a:ext uri="{9D8B030D-6E8A-4147-A177-3AD203B41FA5}">
                      <a16:colId xmlns:a16="http://schemas.microsoft.com/office/drawing/2014/main" val="3415927914"/>
                    </a:ext>
                  </a:extLst>
                </a:gridCol>
                <a:gridCol w="3987558">
                  <a:extLst>
                    <a:ext uri="{9D8B030D-6E8A-4147-A177-3AD203B41FA5}">
                      <a16:colId xmlns:a16="http://schemas.microsoft.com/office/drawing/2014/main" val="866025465"/>
                    </a:ext>
                  </a:extLst>
                </a:gridCol>
                <a:gridCol w="3987558">
                  <a:extLst>
                    <a:ext uri="{9D8B030D-6E8A-4147-A177-3AD203B41FA5}">
                      <a16:colId xmlns:a16="http://schemas.microsoft.com/office/drawing/2014/main" val="2975391216"/>
                    </a:ext>
                  </a:extLst>
                </a:gridCol>
              </a:tblGrid>
              <a:tr h="782954">
                <a:tc gridSpan="3">
                  <a:txBody>
                    <a:bodyPr/>
                    <a:lstStyle/>
                    <a:p>
                      <a:pPr algn="ctr"/>
                      <a:r>
                        <a:rPr lang="en-GB" sz="2400" b="0" dirty="0" smtClean="0">
                          <a:solidFill>
                            <a:schemeClr val="accent6">
                              <a:lumMod val="75000"/>
                            </a:schemeClr>
                          </a:solidFill>
                          <a:latin typeface="Affectionately Yours" pitchFamily="2" charset="0"/>
                        </a:rPr>
                        <a:t>Ellwood Community Primary School</a:t>
                      </a:r>
                      <a:r>
                        <a:rPr lang="en-GB" sz="2400" b="0" baseline="0" dirty="0" smtClean="0">
                          <a:solidFill>
                            <a:schemeClr val="accent6">
                              <a:lumMod val="75000"/>
                            </a:schemeClr>
                          </a:solidFill>
                          <a:latin typeface="Affectionately Yours" pitchFamily="2" charset="0"/>
                        </a:rPr>
                        <a:t> – Core Subject Overview</a:t>
                      </a:r>
                    </a:p>
                    <a:p>
                      <a:pPr algn="ctr"/>
                      <a:r>
                        <a:rPr lang="en-GB" sz="2400" baseline="0" dirty="0" smtClean="0">
                          <a:solidFill>
                            <a:schemeClr val="accent6">
                              <a:lumMod val="75000"/>
                            </a:schemeClr>
                          </a:solidFill>
                          <a:latin typeface="Affectionately Yours" pitchFamily="2" charset="0"/>
                        </a:rPr>
                        <a:t>Year 2</a:t>
                      </a:r>
                      <a:endParaRPr lang="en-GB" sz="24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355517563"/>
                  </a:ext>
                </a:extLst>
              </a:tr>
              <a:tr h="347979">
                <a:tc>
                  <a:txBody>
                    <a:bodyPr/>
                    <a:lstStyle/>
                    <a:p>
                      <a:pPr algn="ctr"/>
                      <a:r>
                        <a:rPr lang="en-GB" dirty="0" smtClean="0">
                          <a:latin typeface="Twinkl" panose="02000000000000000000" pitchFamily="2" charset="0"/>
                        </a:rPr>
                        <a:t>English</a:t>
                      </a:r>
                      <a:endParaRPr lang="en-GB"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rgbClr val="CCCCFF"/>
                    </a:solidFill>
                  </a:tcPr>
                </a:tc>
                <a:tc>
                  <a:txBody>
                    <a:bodyPr/>
                    <a:lstStyle/>
                    <a:p>
                      <a:pPr algn="ctr"/>
                      <a:r>
                        <a:rPr lang="en-GB" dirty="0" smtClean="0">
                          <a:latin typeface="Twinkl" panose="02000000000000000000" pitchFamily="2" charset="0"/>
                        </a:rPr>
                        <a:t>Maths</a:t>
                      </a:r>
                      <a:endParaRPr lang="en-GB"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GB" dirty="0" smtClean="0">
                          <a:latin typeface="Twinkl" panose="02000000000000000000" pitchFamily="2" charset="0"/>
                        </a:rPr>
                        <a:t>Science</a:t>
                      </a:r>
                      <a:endParaRPr lang="en-GB" dirty="0">
                        <a:latin typeface="Twinkl" panose="02000000000000000000"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320289334"/>
                  </a:ext>
                </a:extLst>
              </a:tr>
              <a:tr h="5582170">
                <a:tc>
                  <a:txBody>
                    <a:bodyPr/>
                    <a:lstStyle/>
                    <a:p>
                      <a:r>
                        <a:rPr lang="en-US" sz="1600" dirty="0" smtClean="0">
                          <a:latin typeface="+mn-lt"/>
                        </a:rPr>
                        <a:t>English Units:</a:t>
                      </a:r>
                    </a:p>
                    <a:p>
                      <a:endParaRPr lang="en-US" sz="1600" dirty="0" smtClean="0">
                        <a:latin typeface="+mn-lt"/>
                      </a:endParaRPr>
                    </a:p>
                    <a:p>
                      <a:r>
                        <a:rPr lang="en-US" sz="1600" dirty="0" smtClean="0">
                          <a:latin typeface="+mn-lt"/>
                        </a:rPr>
                        <a:t>We will be focusing</a:t>
                      </a:r>
                      <a:r>
                        <a:rPr lang="en-US" sz="1600" baseline="0" dirty="0" smtClean="0">
                          <a:latin typeface="+mn-lt"/>
                        </a:rPr>
                        <a:t> </a:t>
                      </a:r>
                      <a:r>
                        <a:rPr lang="en-US" sz="1600" dirty="0" smtClean="0">
                          <a:latin typeface="+mn-lt"/>
                        </a:rPr>
                        <a:t>our English </a:t>
                      </a:r>
                    </a:p>
                    <a:p>
                      <a:r>
                        <a:rPr lang="en-US" sz="1600" dirty="0" smtClean="0">
                          <a:latin typeface="+mn-lt"/>
                        </a:rPr>
                        <a:t>unit </a:t>
                      </a:r>
                      <a:r>
                        <a:rPr lang="en-US" sz="1600" baseline="0" dirty="0" smtClean="0">
                          <a:latin typeface="+mn-lt"/>
                        </a:rPr>
                        <a:t>on ‘The </a:t>
                      </a:r>
                      <a:r>
                        <a:rPr lang="en-US" sz="1600" baseline="0" dirty="0" err="1" smtClean="0">
                          <a:latin typeface="+mn-lt"/>
                        </a:rPr>
                        <a:t>Barnabus</a:t>
                      </a:r>
                      <a:r>
                        <a:rPr lang="en-US" sz="1600" baseline="0" dirty="0" smtClean="0">
                          <a:latin typeface="+mn-lt"/>
                        </a:rPr>
                        <a:t> Project’. </a:t>
                      </a:r>
                    </a:p>
                    <a:p>
                      <a:r>
                        <a:rPr lang="en-US" sz="1600" baseline="0" dirty="0" smtClean="0">
                          <a:latin typeface="+mn-lt"/>
                        </a:rPr>
                        <a:t>This </a:t>
                      </a:r>
                      <a:r>
                        <a:rPr lang="en-US" sz="1600" baseline="0" dirty="0" smtClean="0">
                          <a:latin typeface="+mn-lt"/>
                        </a:rPr>
                        <a:t>will lead into our</a:t>
                      </a:r>
                    </a:p>
                    <a:p>
                      <a:r>
                        <a:rPr lang="en-US" sz="1600" baseline="0" dirty="0" smtClean="0">
                          <a:latin typeface="+mn-lt"/>
                        </a:rPr>
                        <a:t>own </a:t>
                      </a:r>
                      <a:r>
                        <a:rPr lang="en-US" sz="1600" baseline="0" dirty="0" smtClean="0">
                          <a:latin typeface="+mn-lt"/>
                        </a:rPr>
                        <a:t>non-fiction reports about </a:t>
                      </a:r>
                    </a:p>
                    <a:p>
                      <a:r>
                        <a:rPr lang="en-US" sz="1600" baseline="0" dirty="0" smtClean="0">
                          <a:latin typeface="+mn-lt"/>
                        </a:rPr>
                        <a:t>failed projects they create. </a:t>
                      </a:r>
                      <a:endParaRPr lang="en-US" sz="1600" baseline="0" dirty="0" smtClean="0">
                        <a:latin typeface="+mn-lt"/>
                      </a:endParaRPr>
                    </a:p>
                    <a:p>
                      <a:endParaRPr lang="en-US" sz="1600" dirty="0" smtClean="0">
                        <a:latin typeface="+mn-lt"/>
                      </a:endParaRPr>
                    </a:p>
                    <a:p>
                      <a:pPr algn="r"/>
                      <a:endParaRPr lang="en-US" sz="1600" kern="1200" dirty="0" smtClean="0">
                        <a:solidFill>
                          <a:schemeClr val="dk1"/>
                        </a:solidFill>
                        <a:effectLst/>
                        <a:latin typeface="+mn-lt"/>
                        <a:ea typeface="+mn-ea"/>
                        <a:cs typeface="+mn-cs"/>
                      </a:endParaRPr>
                    </a:p>
                    <a:p>
                      <a:pPr algn="r"/>
                      <a:endParaRPr lang="en-US" sz="1600" kern="1200" dirty="0" smtClean="0">
                        <a:solidFill>
                          <a:schemeClr val="dk1"/>
                        </a:solidFill>
                        <a:effectLst/>
                        <a:latin typeface="+mn-lt"/>
                        <a:ea typeface="+mn-ea"/>
                        <a:cs typeface="+mn-cs"/>
                      </a:endParaRPr>
                    </a:p>
                    <a:p>
                      <a:pPr algn="r"/>
                      <a:endParaRPr lang="en-US" sz="1600" kern="1200" dirty="0" smtClean="0">
                        <a:solidFill>
                          <a:schemeClr val="dk1"/>
                        </a:solidFill>
                        <a:effectLst/>
                        <a:latin typeface="+mn-lt"/>
                        <a:ea typeface="+mn-ea"/>
                        <a:cs typeface="+mn-cs"/>
                      </a:endParaRPr>
                    </a:p>
                    <a:p>
                      <a:pPr algn="r"/>
                      <a:endParaRPr lang="en-US" sz="1600" kern="1200" dirty="0" smtClean="0">
                        <a:solidFill>
                          <a:schemeClr val="dk1"/>
                        </a:solidFill>
                        <a:effectLst/>
                        <a:latin typeface="+mn-lt"/>
                        <a:ea typeface="+mn-ea"/>
                        <a:cs typeface="+mn-cs"/>
                      </a:endParaRPr>
                    </a:p>
                    <a:p>
                      <a:pPr algn="r"/>
                      <a:endParaRPr lang="en-US" sz="1600" kern="1200" dirty="0" smtClean="0">
                        <a:solidFill>
                          <a:schemeClr val="dk1"/>
                        </a:solidFill>
                        <a:effectLst/>
                        <a:latin typeface="+mn-lt"/>
                        <a:ea typeface="+mn-ea"/>
                        <a:cs typeface="+mn-cs"/>
                      </a:endParaRPr>
                    </a:p>
                    <a:p>
                      <a:endParaRPr lang="en-US" sz="1600" kern="1200" dirty="0" smtClean="0">
                        <a:solidFill>
                          <a:schemeClr val="dk1"/>
                        </a:solidFill>
                        <a:effectLst/>
                        <a:latin typeface="+mn-lt"/>
                        <a:ea typeface="+mn-ea"/>
                        <a:cs typeface="+mn-cs"/>
                      </a:endParaRPr>
                    </a:p>
                    <a:p>
                      <a:endParaRPr lang="en-US" sz="1600" kern="1200" dirty="0" smtClean="0">
                        <a:solidFill>
                          <a:schemeClr val="dk1"/>
                        </a:solidFill>
                        <a:effectLst/>
                        <a:latin typeface="+mn-lt"/>
                        <a:ea typeface="+mn-ea"/>
                        <a:cs typeface="+mn-cs"/>
                      </a:endParaRPr>
                    </a:p>
                    <a:p>
                      <a:endParaRPr lang="en-US" sz="1600" kern="1200" dirty="0" smtClean="0">
                        <a:solidFill>
                          <a:schemeClr val="dk1"/>
                        </a:solidFill>
                        <a:effectLst/>
                        <a:latin typeface="+mn-lt"/>
                        <a:ea typeface="+mn-ea"/>
                        <a:cs typeface="+mn-cs"/>
                      </a:endParaRPr>
                    </a:p>
                    <a:p>
                      <a:r>
                        <a:rPr lang="en-US" sz="1600" kern="1200" dirty="0" smtClean="0">
                          <a:solidFill>
                            <a:schemeClr val="dk1"/>
                          </a:solidFill>
                          <a:effectLst/>
                          <a:latin typeface="+mn-lt"/>
                          <a:ea typeface="+mn-ea"/>
                          <a:cs typeface="+mn-cs"/>
                        </a:rPr>
                        <a:t>Grammar</a:t>
                      </a:r>
                      <a:r>
                        <a:rPr lang="en-US" sz="1600" kern="1200" dirty="0" smtClean="0">
                          <a:solidFill>
                            <a:schemeClr val="dk1"/>
                          </a:solidFill>
                          <a:effectLst/>
                          <a:latin typeface="+mn-lt"/>
                          <a:ea typeface="+mn-ea"/>
                          <a:cs typeface="+mn-cs"/>
                        </a:rPr>
                        <a:t>:</a:t>
                      </a:r>
                    </a:p>
                    <a:p>
                      <a:r>
                        <a:rPr lang="en-US" sz="1600" kern="1200" dirty="0" smtClean="0">
                          <a:solidFill>
                            <a:schemeClr val="dk1"/>
                          </a:solidFill>
                          <a:effectLst/>
                          <a:latin typeface="+mn-lt"/>
                          <a:ea typeface="+mn-ea"/>
                          <a:cs typeface="+mn-cs"/>
                        </a:rPr>
                        <a:t>We will </a:t>
                      </a:r>
                      <a:r>
                        <a:rPr lang="en-US" sz="1600" kern="1200" dirty="0" smtClean="0">
                          <a:solidFill>
                            <a:schemeClr val="dk1"/>
                          </a:solidFill>
                          <a:effectLst/>
                          <a:latin typeface="+mn-lt"/>
                          <a:ea typeface="+mn-ea"/>
                          <a:cs typeface="+mn-cs"/>
                        </a:rPr>
                        <a:t>be</a:t>
                      </a:r>
                      <a:r>
                        <a:rPr lang="en-US" sz="1600" kern="1200" baseline="0" dirty="0" smtClean="0">
                          <a:solidFill>
                            <a:schemeClr val="dk1"/>
                          </a:solidFill>
                          <a:effectLst/>
                          <a:latin typeface="+mn-lt"/>
                          <a:ea typeface="+mn-ea"/>
                          <a:cs typeface="+mn-cs"/>
                        </a:rPr>
                        <a:t> recognizing and using compound nouns, suffixes ‘-</a:t>
                      </a:r>
                      <a:r>
                        <a:rPr lang="en-US" sz="1600" kern="1200" baseline="0" dirty="0" err="1" smtClean="0">
                          <a:solidFill>
                            <a:schemeClr val="dk1"/>
                          </a:solidFill>
                          <a:effectLst/>
                          <a:latin typeface="+mn-lt"/>
                          <a:ea typeface="+mn-ea"/>
                          <a:cs typeface="+mn-cs"/>
                        </a:rPr>
                        <a:t>ment</a:t>
                      </a:r>
                      <a:r>
                        <a:rPr lang="en-US" sz="1600" kern="1200" baseline="0" dirty="0" smtClean="0">
                          <a:solidFill>
                            <a:schemeClr val="dk1"/>
                          </a:solidFill>
                          <a:effectLst/>
                          <a:latin typeface="+mn-lt"/>
                          <a:ea typeface="+mn-ea"/>
                          <a:cs typeface="+mn-cs"/>
                        </a:rPr>
                        <a:t>’, ‘-ness’, ‘-</a:t>
                      </a:r>
                      <a:r>
                        <a:rPr lang="en-US" sz="1600" kern="1200" baseline="0" dirty="0" err="1" smtClean="0">
                          <a:solidFill>
                            <a:schemeClr val="dk1"/>
                          </a:solidFill>
                          <a:effectLst/>
                          <a:latin typeface="+mn-lt"/>
                          <a:ea typeface="+mn-ea"/>
                          <a:cs typeface="+mn-cs"/>
                        </a:rPr>
                        <a:t>ly</a:t>
                      </a:r>
                      <a:r>
                        <a:rPr lang="en-US" sz="1600" kern="1200" baseline="0" dirty="0" smtClean="0">
                          <a:solidFill>
                            <a:schemeClr val="dk1"/>
                          </a:solidFill>
                          <a:effectLst/>
                          <a:latin typeface="+mn-lt"/>
                          <a:ea typeface="+mn-ea"/>
                          <a:cs typeface="+mn-cs"/>
                        </a:rPr>
                        <a:t>’ and ‘-</a:t>
                      </a:r>
                      <a:r>
                        <a:rPr lang="en-US" sz="1600" kern="1200" baseline="0" dirty="0" err="1" smtClean="0">
                          <a:solidFill>
                            <a:schemeClr val="dk1"/>
                          </a:solidFill>
                          <a:effectLst/>
                          <a:latin typeface="+mn-lt"/>
                          <a:ea typeface="+mn-ea"/>
                          <a:cs typeface="+mn-cs"/>
                        </a:rPr>
                        <a:t>ful</a:t>
                      </a:r>
                      <a:r>
                        <a:rPr lang="en-US" sz="1600" kern="1200" baseline="0" dirty="0" smtClean="0">
                          <a:solidFill>
                            <a:schemeClr val="dk1"/>
                          </a:solidFill>
                          <a:effectLst/>
                          <a:latin typeface="+mn-lt"/>
                          <a:ea typeface="+mn-ea"/>
                          <a:cs typeface="+mn-cs"/>
                        </a:rPr>
                        <a:t>’, comparative adjectives, superlative adjectives, upper and lower case, range of punctuation, noun and verbs. </a:t>
                      </a:r>
                      <a:endParaRPr lang="en-US" sz="1600" dirty="0" smtClean="0">
                        <a:latin typeface="+mn-lt"/>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US" sz="1500" kern="1200" dirty="0" smtClean="0">
                          <a:solidFill>
                            <a:schemeClr val="dk1"/>
                          </a:solidFill>
                          <a:effectLst/>
                          <a:latin typeface="+mn-lt"/>
                          <a:ea typeface="+mn-ea"/>
                          <a:cs typeface="+mn-cs"/>
                        </a:rPr>
                        <a:t>Recap </a:t>
                      </a:r>
                    </a:p>
                    <a:p>
                      <a:pPr algn="ctr" fontAlgn="t"/>
                      <a:r>
                        <a:rPr lang="en-US" sz="1500" kern="1200" baseline="0" dirty="0" smtClean="0">
                          <a:solidFill>
                            <a:schemeClr val="dk1"/>
                          </a:solidFill>
                          <a:effectLst/>
                          <a:latin typeface="+mn-lt"/>
                          <a:ea typeface="+mn-ea"/>
                          <a:cs typeface="+mn-cs"/>
                        </a:rPr>
                        <a:t>We will begin this term by recapping properties of shape and solving problems involving addition and subtraction. </a:t>
                      </a:r>
                    </a:p>
                    <a:p>
                      <a:pPr algn="ctr" fontAlgn="t"/>
                      <a:endParaRPr lang="en-US" sz="1500" kern="1200" baseline="0" dirty="0" smtClean="0">
                        <a:solidFill>
                          <a:schemeClr val="dk1"/>
                        </a:solidFill>
                        <a:effectLst/>
                        <a:latin typeface="+mn-lt"/>
                        <a:ea typeface="+mn-ea"/>
                        <a:cs typeface="+mn-cs"/>
                      </a:endParaRPr>
                    </a:p>
                    <a:p>
                      <a:pPr algn="ctr" fontAlgn="t"/>
                      <a:r>
                        <a:rPr lang="en-US" sz="1500" kern="1200" baseline="0" dirty="0" smtClean="0">
                          <a:solidFill>
                            <a:schemeClr val="dk1"/>
                          </a:solidFill>
                          <a:effectLst/>
                          <a:latin typeface="+mn-lt"/>
                          <a:ea typeface="+mn-ea"/>
                          <a:cs typeface="+mn-cs"/>
                        </a:rPr>
                        <a:t>Statistics </a:t>
                      </a:r>
                    </a:p>
                    <a:p>
                      <a:pPr algn="ctr" fontAlgn="t"/>
                      <a:r>
                        <a:rPr lang="en-GB" sz="1500" kern="1200" dirty="0" smtClean="0">
                          <a:solidFill>
                            <a:schemeClr val="dk1"/>
                          </a:solidFill>
                          <a:effectLst/>
                          <a:latin typeface="+mn-lt"/>
                          <a:ea typeface="+mn-ea"/>
                          <a:cs typeface="+mn-cs"/>
                        </a:rPr>
                        <a:t>The</a:t>
                      </a:r>
                      <a:r>
                        <a:rPr lang="en-GB" sz="1500" kern="1200" baseline="0" dirty="0" smtClean="0">
                          <a:solidFill>
                            <a:schemeClr val="dk1"/>
                          </a:solidFill>
                          <a:effectLst/>
                          <a:latin typeface="+mn-lt"/>
                          <a:ea typeface="+mn-ea"/>
                          <a:cs typeface="+mn-cs"/>
                        </a:rPr>
                        <a:t> children will i</a:t>
                      </a:r>
                      <a:r>
                        <a:rPr lang="en-GB" sz="1500" kern="1200" dirty="0" smtClean="0">
                          <a:solidFill>
                            <a:schemeClr val="dk1"/>
                          </a:solidFill>
                          <a:effectLst/>
                          <a:latin typeface="+mn-lt"/>
                          <a:ea typeface="+mn-ea"/>
                          <a:cs typeface="+mn-cs"/>
                        </a:rPr>
                        <a:t>nterpret and construct simple pictograms, tally charts, block diagrams and simple tables. Ask and answer simple questions by counting the number of objects in each category and sorting the categories by quantity.</a:t>
                      </a:r>
                      <a:r>
                        <a:rPr lang="en-GB" sz="1500" kern="1200" baseline="0" dirty="0" smtClean="0">
                          <a:solidFill>
                            <a:schemeClr val="dk1"/>
                          </a:solidFill>
                          <a:effectLst/>
                          <a:latin typeface="+mn-lt"/>
                          <a:ea typeface="+mn-ea"/>
                          <a:cs typeface="+mn-cs"/>
                        </a:rPr>
                        <a:t> </a:t>
                      </a:r>
                      <a:r>
                        <a:rPr lang="en-GB" sz="1500" kern="1200" dirty="0" smtClean="0">
                          <a:solidFill>
                            <a:schemeClr val="dk1"/>
                          </a:solidFill>
                          <a:effectLst/>
                          <a:latin typeface="+mn-lt"/>
                          <a:ea typeface="+mn-ea"/>
                          <a:cs typeface="+mn-cs"/>
                        </a:rPr>
                        <a:t>Ask and answer questions about totalling and comparing categorical data. </a:t>
                      </a:r>
                    </a:p>
                    <a:p>
                      <a:pPr fontAlgn="t"/>
                      <a:endParaRPr lang="en-US" sz="1500" kern="1200" baseline="0" dirty="0" smtClean="0">
                        <a:solidFill>
                          <a:schemeClr val="dk1"/>
                        </a:solidFill>
                        <a:effectLst/>
                        <a:latin typeface="+mn-lt"/>
                        <a:ea typeface="+mn-ea"/>
                        <a:cs typeface="+mn-cs"/>
                      </a:endParaRPr>
                    </a:p>
                    <a:p>
                      <a:pPr algn="ctr" fontAlgn="t"/>
                      <a:r>
                        <a:rPr lang="en-US" sz="1500" kern="1200" baseline="0" dirty="0" smtClean="0">
                          <a:solidFill>
                            <a:schemeClr val="dk1"/>
                          </a:solidFill>
                          <a:effectLst/>
                          <a:latin typeface="+mn-lt"/>
                          <a:ea typeface="+mn-ea"/>
                          <a:cs typeface="+mn-cs"/>
                        </a:rPr>
                        <a:t>Measurement</a:t>
                      </a:r>
                    </a:p>
                    <a:p>
                      <a:pPr algn="ctr" fontAlgn="t"/>
                      <a:r>
                        <a:rPr lang="en-GB" sz="1500" kern="1200" dirty="0" smtClean="0">
                          <a:solidFill>
                            <a:schemeClr val="dk1"/>
                          </a:solidFill>
                          <a:effectLst/>
                          <a:latin typeface="+mn-lt"/>
                          <a:ea typeface="+mn-ea"/>
                          <a:cs typeface="+mn-cs"/>
                        </a:rPr>
                        <a:t>Choose and use appropriate standard units to estimate and measure length/height in any direction (m/cm); mass (kg/g); temperature (°C); capacity (litres/ml) to the nearest appropriate unit, using rulers, scales, thermometers and measuring vessels. Compare and order lengths, mass, volume/ capacity and record the results.</a:t>
                      </a:r>
                      <a:endParaRPr lang="en-GB" sz="1500" kern="1200" baseline="0" dirty="0" smtClean="0">
                        <a:solidFill>
                          <a:schemeClr val="dk1"/>
                        </a:solidFill>
                        <a:effectLst/>
                        <a:latin typeface="+mn-lt"/>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ase"/>
                      <a:r>
                        <a:rPr lang="en-US" sz="1400" b="0" i="0" kern="1200" dirty="0" smtClean="0">
                          <a:solidFill>
                            <a:schemeClr val="dk1"/>
                          </a:solidFill>
                          <a:effectLst/>
                          <a:latin typeface="Twinkl" panose="02000000000000000000" pitchFamily="2" charset="0"/>
                          <a:ea typeface="+mn-ea"/>
                          <a:cs typeface="+mn-cs"/>
                        </a:rPr>
                        <a:t>Plants </a:t>
                      </a:r>
                    </a:p>
                    <a:p>
                      <a:pPr algn="ctr" fontAlgn="base"/>
                      <a:endParaRPr lang="en-US" sz="1400" b="0" i="0" kern="1200" dirty="0" smtClean="0">
                        <a:solidFill>
                          <a:schemeClr val="dk1"/>
                        </a:solidFill>
                        <a:effectLst/>
                        <a:latin typeface="Twinkl" panose="02000000000000000000" pitchFamily="2" charset="0"/>
                        <a:ea typeface="+mn-ea"/>
                        <a:cs typeface="+mn-cs"/>
                      </a:endParaRPr>
                    </a:p>
                    <a:p>
                      <a:pPr algn="ctr" fontAlgn="base"/>
                      <a:r>
                        <a:rPr lang="en-US" sz="1600" dirty="0" smtClean="0"/>
                        <a:t>In this unit children have the opportunity to closely study plants and trees in the natural environment, taking measurements and making observational drawings. Children plant a seed and a bulb and compare them as they grow. They record changes in their plants in words and pictures, take measurements throughout the unit and finally draw bar charts to show the growth of the two plants. Children set up a comparative experiment to observe what plants need to grow well, and watch the germination process first hand by growing cress. Children begin to learn about plants we eat, and understand that farming involves creating the right conditions for food crops to grow. </a:t>
                      </a:r>
                      <a:endParaRPr lang="en-US" sz="1600" b="0" i="0" kern="1200" dirty="0" smtClean="0">
                        <a:solidFill>
                          <a:schemeClr val="dk1"/>
                        </a:solidFill>
                        <a:effectLst/>
                        <a:latin typeface="Twinkl" panose="02000000000000000000" pitchFamily="2" charset="0"/>
                        <a:ea typeface="+mn-ea"/>
                        <a:cs typeface="+mn-cs"/>
                      </a:endParaRPr>
                    </a:p>
                    <a:p>
                      <a:pPr algn="ctr" fontAlgn="base"/>
                      <a:endParaRPr lang="en-US" sz="1400" b="0" i="0" kern="1200" dirty="0" smtClean="0">
                        <a:solidFill>
                          <a:schemeClr val="dk1"/>
                        </a:solidFill>
                        <a:effectLst/>
                        <a:latin typeface="Twinkl" panose="02000000000000000000" pitchFamily="2" charset="0"/>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96984999"/>
                  </a:ext>
                </a:extLst>
              </a:tr>
            </a:tbl>
          </a:graphicData>
        </a:graphic>
      </p:graphicFrame>
      <p:pic>
        <p:nvPicPr>
          <p:cNvPr id="6" name="Picture 5"/>
          <p:cNvPicPr>
            <a:picLocks noChangeAspect="1"/>
          </p:cNvPicPr>
          <p:nvPr/>
        </p:nvPicPr>
        <p:blipFill>
          <a:blip r:embed="rId2"/>
          <a:stretch>
            <a:fillRect/>
          </a:stretch>
        </p:blipFill>
        <p:spPr>
          <a:xfrm>
            <a:off x="243042" y="3622926"/>
            <a:ext cx="729416" cy="1094123"/>
          </a:xfrm>
          <a:prstGeom prst="rect">
            <a:avLst/>
          </a:prstGeom>
        </p:spPr>
      </p:pic>
      <p:sp>
        <p:nvSpPr>
          <p:cNvPr id="11" name="TextBox 10"/>
          <p:cNvSpPr txBox="1"/>
          <p:nvPr/>
        </p:nvSpPr>
        <p:spPr>
          <a:xfrm>
            <a:off x="972458" y="3257094"/>
            <a:ext cx="3264934" cy="2062103"/>
          </a:xfrm>
          <a:prstGeom prst="rect">
            <a:avLst/>
          </a:prstGeom>
          <a:noFill/>
        </p:spPr>
        <p:txBody>
          <a:bodyPr wrap="square" rtlCol="0">
            <a:spAutoFit/>
          </a:bodyPr>
          <a:lstStyle/>
          <a:p>
            <a:r>
              <a:rPr lang="en-US" sz="1600" dirty="0" smtClean="0"/>
              <a:t>Spellings</a:t>
            </a:r>
            <a:r>
              <a:rPr lang="en-GB" sz="1600" dirty="0" smtClean="0"/>
              <a:t>:</a:t>
            </a:r>
          </a:p>
          <a:p>
            <a:r>
              <a:rPr lang="en-US" sz="1600" dirty="0"/>
              <a:t>‘war’ saying /</a:t>
            </a:r>
            <a:r>
              <a:rPr lang="en-US" sz="1600" dirty="0" err="1"/>
              <a:t>wor</a:t>
            </a:r>
            <a:r>
              <a:rPr lang="en-US" sz="1600" dirty="0"/>
              <a:t>/ and ‘</a:t>
            </a:r>
            <a:r>
              <a:rPr lang="en-US" sz="1600" dirty="0" err="1"/>
              <a:t>wor</a:t>
            </a:r>
            <a:r>
              <a:rPr lang="en-US" sz="1600" dirty="0"/>
              <a:t>’ saying /</a:t>
            </a:r>
            <a:r>
              <a:rPr lang="en-US" sz="1600" dirty="0" err="1"/>
              <a:t>wur</a:t>
            </a:r>
            <a:r>
              <a:rPr lang="en-US" sz="1600" dirty="0" smtClean="0"/>
              <a:t>/, adding </a:t>
            </a:r>
            <a:r>
              <a:rPr lang="en-US" sz="1600" dirty="0"/>
              <a:t>suffixes –</a:t>
            </a:r>
            <a:r>
              <a:rPr lang="en-US" sz="1600" dirty="0" err="1"/>
              <a:t>ment</a:t>
            </a:r>
            <a:r>
              <a:rPr lang="en-US" sz="1600" dirty="0"/>
              <a:t> and –ness to </a:t>
            </a:r>
            <a:r>
              <a:rPr lang="en-US" sz="1600" dirty="0" smtClean="0"/>
              <a:t>words, ‘</a:t>
            </a:r>
            <a:r>
              <a:rPr lang="en-US" sz="1600" dirty="0"/>
              <a:t>s’ saying /</a:t>
            </a:r>
            <a:r>
              <a:rPr lang="en-US" sz="1600" dirty="0" err="1"/>
              <a:t>zh</a:t>
            </a:r>
            <a:r>
              <a:rPr lang="en-US" sz="1600" dirty="0" smtClean="0"/>
              <a:t>/, </a:t>
            </a:r>
            <a:r>
              <a:rPr lang="en-US" sz="1600" dirty="0" err="1" smtClean="0"/>
              <a:t>wa</a:t>
            </a:r>
            <a:r>
              <a:rPr lang="en-US" sz="1600" dirty="0" smtClean="0"/>
              <a:t> </a:t>
            </a:r>
            <a:r>
              <a:rPr lang="en-US" sz="1600" dirty="0"/>
              <a:t>saying /wo/, qua saying /quo/</a:t>
            </a:r>
            <a:endParaRPr lang="en-GB" sz="1600" dirty="0"/>
          </a:p>
          <a:p>
            <a:r>
              <a:rPr lang="en-US" sz="1600" dirty="0"/>
              <a:t>‘</a:t>
            </a:r>
            <a:r>
              <a:rPr lang="en-US" sz="1600" dirty="0" err="1"/>
              <a:t>tion</a:t>
            </a:r>
            <a:r>
              <a:rPr lang="en-US" sz="1600" dirty="0"/>
              <a:t>’ saying /shun</a:t>
            </a:r>
            <a:r>
              <a:rPr lang="en-US" sz="1600" dirty="0" smtClean="0"/>
              <a:t>/, adding </a:t>
            </a:r>
            <a:r>
              <a:rPr lang="en-US" sz="1600" dirty="0"/>
              <a:t>the suffixes –</a:t>
            </a:r>
            <a:r>
              <a:rPr lang="en-US" sz="1600" dirty="0" err="1"/>
              <a:t>ful</a:t>
            </a:r>
            <a:r>
              <a:rPr lang="en-US" sz="1600" dirty="0"/>
              <a:t>, -less and –</a:t>
            </a:r>
            <a:r>
              <a:rPr lang="en-US" sz="1600" dirty="0" err="1"/>
              <a:t>ly</a:t>
            </a:r>
            <a:endParaRPr lang="en-GB" sz="1600" dirty="0"/>
          </a:p>
          <a:p>
            <a:endParaRPr lang="en-GB" sz="1600" dirty="0" smtClean="0"/>
          </a:p>
        </p:txBody>
      </p:sp>
      <p:pic>
        <p:nvPicPr>
          <p:cNvPr id="2" name="Picture 1"/>
          <p:cNvPicPr>
            <a:picLocks noChangeAspect="1"/>
          </p:cNvPicPr>
          <p:nvPr/>
        </p:nvPicPr>
        <p:blipFill>
          <a:blip r:embed="rId3"/>
          <a:stretch>
            <a:fillRect/>
          </a:stretch>
        </p:blipFill>
        <p:spPr>
          <a:xfrm>
            <a:off x="3051953" y="1439384"/>
            <a:ext cx="999347" cy="1817710"/>
          </a:xfrm>
          <a:prstGeom prst="rect">
            <a:avLst/>
          </a:prstGeom>
        </p:spPr>
      </p:pic>
      <p:pic>
        <p:nvPicPr>
          <p:cNvPr id="3" name="Picture 2"/>
          <p:cNvPicPr>
            <a:picLocks noChangeAspect="1"/>
          </p:cNvPicPr>
          <p:nvPr/>
        </p:nvPicPr>
        <p:blipFill>
          <a:blip r:embed="rId4"/>
          <a:stretch>
            <a:fillRect/>
          </a:stretch>
        </p:blipFill>
        <p:spPr>
          <a:xfrm>
            <a:off x="9461500" y="5752220"/>
            <a:ext cx="1471791" cy="924657"/>
          </a:xfrm>
          <a:prstGeom prst="rect">
            <a:avLst/>
          </a:prstGeom>
        </p:spPr>
      </p:pic>
    </p:spTree>
    <p:extLst>
      <p:ext uri="{BB962C8B-B14F-4D97-AF65-F5344CB8AC3E}">
        <p14:creationId xmlns:p14="http://schemas.microsoft.com/office/powerpoint/2010/main" val="3949048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400</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Affectionately Yours</vt:lpstr>
      <vt:lpstr>Arial</vt:lpstr>
      <vt:lpstr>Calibri</vt:lpstr>
      <vt:lpstr>Calibri Light</vt:lpstr>
      <vt:lpstr>Twinkl</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Fiona Chisman</cp:lastModifiedBy>
  <cp:revision>20</cp:revision>
  <dcterms:created xsi:type="dcterms:W3CDTF">2023-02-17T14:41:09Z</dcterms:created>
  <dcterms:modified xsi:type="dcterms:W3CDTF">2023-04-12T13:44:01Z</dcterms:modified>
</cp:coreProperties>
</file>