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D9FD8A-C1A4-4EC1-827A-8F5A6C2C5D2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180793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D9FD8A-C1A4-4EC1-827A-8F5A6C2C5D2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195068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D9FD8A-C1A4-4EC1-827A-8F5A6C2C5D2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327301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D9FD8A-C1A4-4EC1-827A-8F5A6C2C5D2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72289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D9FD8A-C1A4-4EC1-827A-8F5A6C2C5D27}" type="datetimeFigureOut">
              <a:rPr lang="en-GB" smtClean="0"/>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411329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D9FD8A-C1A4-4EC1-827A-8F5A6C2C5D27}"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33580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D9FD8A-C1A4-4EC1-827A-8F5A6C2C5D27}" type="datetimeFigureOut">
              <a:rPr lang="en-GB" smtClean="0"/>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21746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D9FD8A-C1A4-4EC1-827A-8F5A6C2C5D27}" type="datetimeFigureOut">
              <a:rPr lang="en-GB" smtClean="0"/>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395868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9FD8A-C1A4-4EC1-827A-8F5A6C2C5D27}" type="datetimeFigureOut">
              <a:rPr lang="en-GB" smtClean="0"/>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182938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D9FD8A-C1A4-4EC1-827A-8F5A6C2C5D27}"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31616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D9FD8A-C1A4-4EC1-827A-8F5A6C2C5D27}" type="datetimeFigureOut">
              <a:rPr lang="en-GB" smtClean="0"/>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7EE41A-2EBF-4553-8F9E-C44CA2FBD46B}" type="slidenum">
              <a:rPr lang="en-GB" smtClean="0"/>
              <a:t>‹#›</a:t>
            </a:fld>
            <a:endParaRPr lang="en-GB"/>
          </a:p>
        </p:txBody>
      </p:sp>
    </p:spTree>
    <p:extLst>
      <p:ext uri="{BB962C8B-B14F-4D97-AF65-F5344CB8AC3E}">
        <p14:creationId xmlns:p14="http://schemas.microsoft.com/office/powerpoint/2010/main" val="90805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9FD8A-C1A4-4EC1-827A-8F5A6C2C5D27}" type="datetimeFigureOut">
              <a:rPr lang="en-GB" smtClean="0"/>
              <a:t>08/11/2023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E41A-2EBF-4553-8F9E-C44CA2FBD46B}" type="slidenum">
              <a:rPr lang="en-GB" smtClean="0"/>
              <a:t>‹#›</a:t>
            </a:fld>
            <a:endParaRPr lang="en-GB"/>
          </a:p>
        </p:txBody>
      </p:sp>
    </p:spTree>
    <p:extLst>
      <p:ext uri="{BB962C8B-B14F-4D97-AF65-F5344CB8AC3E}">
        <p14:creationId xmlns:p14="http://schemas.microsoft.com/office/powerpoint/2010/main" val="687499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8951108"/>
              </p:ext>
            </p:extLst>
          </p:nvPr>
        </p:nvGraphicFramePr>
        <p:xfrm>
          <a:off x="229326" y="136188"/>
          <a:ext cx="11962674" cy="6644546"/>
        </p:xfrm>
        <a:graphic>
          <a:graphicData uri="http://schemas.openxmlformats.org/drawingml/2006/table">
            <a:tbl>
              <a:tblPr firstRow="1" bandRow="1">
                <a:tableStyleId>{5C22544A-7EE6-4342-B048-85BDC9FD1C3A}</a:tableStyleId>
              </a:tblPr>
              <a:tblGrid>
                <a:gridCol w="3987558">
                  <a:extLst>
                    <a:ext uri="{9D8B030D-6E8A-4147-A177-3AD203B41FA5}">
                      <a16:colId xmlns:a16="http://schemas.microsoft.com/office/drawing/2014/main" val="3415927914"/>
                    </a:ext>
                  </a:extLst>
                </a:gridCol>
                <a:gridCol w="3987558">
                  <a:extLst>
                    <a:ext uri="{9D8B030D-6E8A-4147-A177-3AD203B41FA5}">
                      <a16:colId xmlns:a16="http://schemas.microsoft.com/office/drawing/2014/main" val="866025465"/>
                    </a:ext>
                  </a:extLst>
                </a:gridCol>
                <a:gridCol w="3987558">
                  <a:extLst>
                    <a:ext uri="{9D8B030D-6E8A-4147-A177-3AD203B41FA5}">
                      <a16:colId xmlns:a16="http://schemas.microsoft.com/office/drawing/2014/main" val="2975391216"/>
                    </a:ext>
                  </a:extLst>
                </a:gridCol>
              </a:tblGrid>
              <a:tr h="800888">
                <a:tc gridSpan="3">
                  <a:txBody>
                    <a:bodyPr/>
                    <a:lstStyle/>
                    <a:p>
                      <a:pPr algn="ctr"/>
                      <a:r>
                        <a:rPr lang="en-GB" sz="2400" b="0" dirty="0">
                          <a:solidFill>
                            <a:schemeClr val="accent6">
                              <a:lumMod val="75000"/>
                            </a:schemeClr>
                          </a:solidFill>
                          <a:latin typeface="Affectionately Yours" pitchFamily="2" charset="0"/>
                        </a:rPr>
                        <a:t>Ellwood Community Primary School</a:t>
                      </a:r>
                      <a:r>
                        <a:rPr lang="en-GB" sz="2400" b="0" baseline="0" dirty="0">
                          <a:solidFill>
                            <a:schemeClr val="accent6">
                              <a:lumMod val="75000"/>
                            </a:schemeClr>
                          </a:solidFill>
                          <a:latin typeface="Affectionately Yours" pitchFamily="2" charset="0"/>
                        </a:rPr>
                        <a:t> – Core Subject Overview</a:t>
                      </a:r>
                    </a:p>
                    <a:p>
                      <a:pPr algn="ctr"/>
                      <a:r>
                        <a:rPr lang="en-GB" sz="2400" baseline="0" dirty="0">
                          <a:solidFill>
                            <a:schemeClr val="accent6">
                              <a:lumMod val="75000"/>
                            </a:schemeClr>
                          </a:solidFill>
                          <a:latin typeface="Affectionately Yours" pitchFamily="2" charset="0"/>
                        </a:rPr>
                        <a:t>Year 1 – Autumn Term 2</a:t>
                      </a:r>
                      <a:endParaRPr lang="en-GB" sz="2400" dirty="0">
                        <a:solidFill>
                          <a:schemeClr val="accent6">
                            <a:lumMod val="75000"/>
                          </a:schemeClr>
                        </a:solidFill>
                        <a:latin typeface="Affectionately Yours" pitchFamily="2"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355517563"/>
                  </a:ext>
                </a:extLst>
              </a:tr>
              <a:tr h="321012">
                <a:tc>
                  <a:txBody>
                    <a:bodyPr/>
                    <a:lstStyle/>
                    <a:p>
                      <a:pPr algn="ctr"/>
                      <a:r>
                        <a:rPr lang="en-GB" dirty="0">
                          <a:latin typeface="Twinkl" panose="02000000000000000000" pitchFamily="2" charset="0"/>
                        </a:rPr>
                        <a:t>English</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CCCCFF"/>
                    </a:solidFill>
                  </a:tcPr>
                </a:tc>
                <a:tc>
                  <a:txBody>
                    <a:bodyPr/>
                    <a:lstStyle/>
                    <a:p>
                      <a:pPr algn="ctr"/>
                      <a:r>
                        <a:rPr lang="en-GB" dirty="0">
                          <a:latin typeface="Twinkl" panose="02000000000000000000" pitchFamily="2" charset="0"/>
                        </a:rPr>
                        <a:t>Maths</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dirty="0">
                          <a:latin typeface="Twinkl" panose="02000000000000000000" pitchFamily="2" charset="0"/>
                        </a:rPr>
                        <a:t>Science</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20289334"/>
                  </a:ext>
                </a:extLst>
              </a:tr>
              <a:tr h="5455826">
                <a:tc>
                  <a:txBody>
                    <a:bodyPr/>
                    <a:lstStyle/>
                    <a:p>
                      <a:pPr algn="ctr">
                        <a:spcAft>
                          <a:spcPts val="0"/>
                        </a:spcAft>
                      </a:pPr>
                      <a:r>
                        <a:rPr lang="en-US" sz="1400" dirty="0">
                          <a:latin typeface="Affectionately Yours" pitchFamily="2" charset="0"/>
                        </a:rPr>
                        <a:t>Poetry and Instructions </a:t>
                      </a:r>
                    </a:p>
                    <a:p>
                      <a:pPr algn="ctr">
                        <a:spcAft>
                          <a:spcPts val="0"/>
                        </a:spcAft>
                      </a:pPr>
                      <a:endParaRPr lang="en-US" sz="1400" baseline="0" dirty="0">
                        <a:latin typeface="Affectionately Yours" pitchFamily="2" charset="0"/>
                      </a:endParaRPr>
                    </a:p>
                    <a:p>
                      <a:pPr algn="ctr">
                        <a:spcAft>
                          <a:spcPts val="0"/>
                        </a:spcAft>
                      </a:pPr>
                      <a:r>
                        <a:rPr lang="en-US" sz="1400" baseline="0" dirty="0">
                          <a:latin typeface="Twinkl" panose="02000000000000000000" pitchFamily="2" charset="0"/>
                        </a:rPr>
                        <a:t>This term we will use the book ‘Out and About’ by Shirley Hughes to create poems about the weather. We will focus on using our senses to describe the weather and use adjectives and verbs when writing our poems. </a:t>
                      </a:r>
                    </a:p>
                    <a:p>
                      <a:pPr algn="ctr">
                        <a:spcAft>
                          <a:spcPts val="0"/>
                        </a:spcAft>
                      </a:pPr>
                      <a:endParaRPr lang="en-US" sz="1400" baseline="0" dirty="0">
                        <a:latin typeface="Twinkl" panose="02000000000000000000" pitchFamily="2" charset="0"/>
                      </a:endParaRPr>
                    </a:p>
                    <a:p>
                      <a:pPr algn="ctr">
                        <a:spcAft>
                          <a:spcPts val="0"/>
                        </a:spcAft>
                      </a:pPr>
                      <a:r>
                        <a:rPr lang="en-US" sz="1400" baseline="0" dirty="0">
                          <a:latin typeface="Twinkl" panose="02000000000000000000" pitchFamily="2" charset="0"/>
                        </a:rPr>
                        <a:t>We will then look at instructions and begin to write </a:t>
                      </a:r>
                      <a:r>
                        <a:rPr lang="en-US" sz="1400" baseline="0" dirty="0" smtClean="0">
                          <a:latin typeface="Twinkl" panose="02000000000000000000" pitchFamily="2" charset="0"/>
                        </a:rPr>
                        <a:t>our own </a:t>
                      </a:r>
                      <a:r>
                        <a:rPr lang="en-US" sz="1400" baseline="0" dirty="0">
                          <a:latin typeface="Twinkl" panose="02000000000000000000" pitchFamily="2" charset="0"/>
                        </a:rPr>
                        <a:t>set of instructions using time adverbials and imperative verbs. </a:t>
                      </a:r>
                    </a:p>
                    <a:p>
                      <a:pPr algn="l">
                        <a:spcAft>
                          <a:spcPts val="0"/>
                        </a:spcAft>
                      </a:pPr>
                      <a:endParaRPr lang="en-US" sz="1400" baseline="0" dirty="0">
                        <a:latin typeface="Twinkl" panose="02000000000000000000" pitchFamily="2" charset="0"/>
                      </a:endParaRPr>
                    </a:p>
                    <a:p>
                      <a:pPr algn="l">
                        <a:spcAft>
                          <a:spcPts val="0"/>
                        </a:spcAft>
                      </a:pPr>
                      <a:endParaRPr lang="en-US" sz="1400" baseline="0" dirty="0">
                        <a:latin typeface="Twinkl" panose="02000000000000000000" pitchFamily="2" charset="0"/>
                      </a:endParaRPr>
                    </a:p>
                    <a:p>
                      <a:pPr algn="l">
                        <a:spcAft>
                          <a:spcPts val="0"/>
                        </a:spcAft>
                      </a:pPr>
                      <a:endParaRPr lang="en-US" sz="1400" baseline="0" dirty="0">
                        <a:latin typeface="Twinkl" panose="02000000000000000000" pitchFamily="2" charset="0"/>
                      </a:endParaRPr>
                    </a:p>
                    <a:p>
                      <a:pPr algn="l">
                        <a:spcAft>
                          <a:spcPts val="0"/>
                        </a:spcAft>
                      </a:pPr>
                      <a:endParaRPr lang="en-US" sz="1400" baseline="0" dirty="0">
                        <a:latin typeface="Twinkl" panose="02000000000000000000" pitchFamily="2"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400" kern="1200" baseline="0" dirty="0">
                          <a:solidFill>
                            <a:schemeClr val="dk1"/>
                          </a:solidFill>
                          <a:effectLst/>
                          <a:latin typeface="Affectionately Yours" pitchFamily="2" charset="0"/>
                          <a:ea typeface="+mn-ea"/>
                          <a:cs typeface="+mn-cs"/>
                        </a:rPr>
                        <a:t>Addition and Subtraction </a:t>
                      </a:r>
                    </a:p>
                    <a:p>
                      <a:pPr algn="ctr" fontAlgn="t"/>
                      <a:r>
                        <a:rPr lang="en-US" sz="1400" kern="1200" baseline="0" dirty="0">
                          <a:solidFill>
                            <a:schemeClr val="dk1"/>
                          </a:solidFill>
                          <a:effectLst/>
                          <a:latin typeface="Affectionately Yours" pitchFamily="2" charset="0"/>
                          <a:ea typeface="+mn-ea"/>
                          <a:cs typeface="+mn-cs"/>
                        </a:rPr>
                        <a:t>Shape</a:t>
                      </a:r>
                    </a:p>
                    <a:p>
                      <a:pPr algn="l" fontAlgn="t"/>
                      <a:r>
                        <a:rPr lang="en-US" sz="1400" kern="1200" baseline="0" dirty="0">
                          <a:solidFill>
                            <a:schemeClr val="dk1"/>
                          </a:solidFill>
                          <a:effectLst/>
                          <a:latin typeface="Twinkl" panose="02000000000000000000" pitchFamily="2" charset="0"/>
                          <a:ea typeface="+mn-ea"/>
                          <a:cs typeface="+mn-cs"/>
                        </a:rPr>
                        <a:t>In our addition and subtraction unit we will learn how to write addition and subtraction number sentences. We will secure our knowledge of number bonds to 10. Children will </a:t>
                      </a:r>
                      <a:r>
                        <a:rPr lang="en-US" sz="1400" kern="1200" baseline="0" dirty="0" err="1">
                          <a:solidFill>
                            <a:schemeClr val="dk1"/>
                          </a:solidFill>
                          <a:effectLst/>
                          <a:latin typeface="Twinkl" panose="02000000000000000000" pitchFamily="2" charset="0"/>
                          <a:ea typeface="+mn-ea"/>
                          <a:cs typeface="+mn-cs"/>
                        </a:rPr>
                        <a:t>recognise</a:t>
                      </a:r>
                      <a:r>
                        <a:rPr lang="en-US" sz="1400" kern="1200" baseline="0" dirty="0">
                          <a:solidFill>
                            <a:schemeClr val="dk1"/>
                          </a:solidFill>
                          <a:effectLst/>
                          <a:latin typeface="Twinkl" panose="02000000000000000000" pitchFamily="2" charset="0"/>
                          <a:ea typeface="+mn-ea"/>
                          <a:cs typeface="+mn-cs"/>
                        </a:rPr>
                        <a:t> that the order of an addition sentence can be varied, and they begin to discover that addition is commutative.</a:t>
                      </a:r>
                    </a:p>
                    <a:p>
                      <a:pPr algn="l" fontAlgn="t"/>
                      <a:r>
                        <a:rPr lang="en-US" sz="1200" kern="1200" baseline="0" dirty="0">
                          <a:solidFill>
                            <a:schemeClr val="dk1"/>
                          </a:solidFill>
                          <a:effectLst/>
                          <a:latin typeface="Twinkl" panose="02000000000000000000" pitchFamily="2" charset="0"/>
                          <a:ea typeface="+mn-ea"/>
                          <a:cs typeface="+mn-cs"/>
                        </a:rPr>
                        <a:t>For example, 3 + 2 = 5 2 + 3 = 5 5 = 3 + 2 5 = 2 + 3</a:t>
                      </a:r>
                    </a:p>
                    <a:p>
                      <a:pPr algn="l" fontAlgn="t"/>
                      <a:r>
                        <a:rPr lang="en-US" sz="1400" kern="1200" baseline="0" dirty="0">
                          <a:solidFill>
                            <a:schemeClr val="dk1"/>
                          </a:solidFill>
                          <a:effectLst/>
                          <a:latin typeface="Twinkl" panose="02000000000000000000" pitchFamily="2" charset="0"/>
                          <a:ea typeface="+mn-ea"/>
                          <a:cs typeface="+mn-cs"/>
                        </a:rPr>
                        <a:t>As children become more secure in reading and writing subtraction number sentences they will progress onto answering missing number problems.</a:t>
                      </a:r>
                    </a:p>
                    <a:p>
                      <a:pPr algn="l" fontAlgn="t"/>
                      <a:r>
                        <a:rPr lang="en-US" sz="1200" kern="1200" baseline="0" dirty="0">
                          <a:solidFill>
                            <a:schemeClr val="dk1"/>
                          </a:solidFill>
                          <a:effectLst/>
                          <a:latin typeface="Twinkl" panose="02000000000000000000" pitchFamily="2" charset="0"/>
                          <a:ea typeface="+mn-ea"/>
                          <a:cs typeface="+mn-cs"/>
                        </a:rPr>
                        <a:t>For example 10-_=6</a:t>
                      </a:r>
                    </a:p>
                    <a:p>
                      <a:pPr algn="l" fontAlgn="t"/>
                      <a:r>
                        <a:rPr lang="en-US" sz="1400" kern="1200" baseline="0" dirty="0">
                          <a:solidFill>
                            <a:schemeClr val="dk1"/>
                          </a:solidFill>
                          <a:effectLst/>
                          <a:latin typeface="Twinkl" panose="02000000000000000000" pitchFamily="2" charset="0"/>
                          <a:ea typeface="+mn-ea"/>
                          <a:cs typeface="+mn-cs"/>
                        </a:rPr>
                        <a:t>In our shape unit, children will </a:t>
                      </a:r>
                    </a:p>
                    <a:p>
                      <a:pPr algn="l" fontAlgn="t"/>
                      <a:r>
                        <a:rPr lang="en-US" sz="1400" kern="1200" baseline="0" dirty="0">
                          <a:solidFill>
                            <a:schemeClr val="dk1"/>
                          </a:solidFill>
                          <a:effectLst/>
                          <a:latin typeface="Twinkl" panose="02000000000000000000" pitchFamily="2" charset="0"/>
                          <a:ea typeface="+mn-ea"/>
                          <a:cs typeface="+mn-cs"/>
                        </a:rPr>
                        <a:t>start by looking at 3-D shapes, identifying features and naming simple 3-D shapes such as cubes, cuboids, cylinders, pyramids, cones and spheres. </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ase"/>
                      <a:r>
                        <a:rPr lang="en-US" sz="1400" b="0" i="0" kern="1200" baseline="0" dirty="0">
                          <a:solidFill>
                            <a:schemeClr val="dk1"/>
                          </a:solidFill>
                          <a:effectLst/>
                          <a:latin typeface="Affectionately Yours" pitchFamily="2" charset="0"/>
                          <a:ea typeface="+mn-ea"/>
                          <a:cs typeface="+mn-cs"/>
                        </a:rPr>
                        <a:t>Seasonal Change</a:t>
                      </a:r>
                    </a:p>
                    <a:p>
                      <a:pPr algn="l" fontAlgn="base"/>
                      <a:endParaRPr lang="en-US" sz="1400" b="0" i="0" kern="1200" baseline="0" dirty="0">
                        <a:solidFill>
                          <a:schemeClr val="dk1"/>
                        </a:solidFill>
                        <a:effectLst/>
                        <a:latin typeface="Twinkl" panose="02000000000000000000" pitchFamily="2" charset="0"/>
                        <a:ea typeface="+mn-ea"/>
                        <a:cs typeface="+mn-cs"/>
                      </a:endParaRPr>
                    </a:p>
                    <a:p>
                      <a:pPr algn="l" fontAlgn="base"/>
                      <a:r>
                        <a:rPr lang="en-US" sz="1400" b="0" i="0" kern="1200" baseline="0" dirty="0">
                          <a:solidFill>
                            <a:schemeClr val="dk1"/>
                          </a:solidFill>
                          <a:effectLst/>
                          <a:latin typeface="Twinkl" panose="02000000000000000000" pitchFamily="2" charset="0"/>
                          <a:ea typeface="+mn-ea"/>
                          <a:cs typeface="+mn-cs"/>
                        </a:rPr>
                        <a:t>In this unit children will find out about different seasons and how to describe them. We will use our senses during a walk around the school grounds looking for signs of Autumn. The children will observe how some plants change through the seasons. We will discuss how animals and humans are affected by the seasons. </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6984999"/>
                  </a:ext>
                </a:extLst>
              </a:tr>
            </a:tbl>
          </a:graphicData>
        </a:graphic>
      </p:graphicFrame>
      <p:sp>
        <p:nvSpPr>
          <p:cNvPr id="10" name="TextBox 9"/>
          <p:cNvSpPr txBox="1"/>
          <p:nvPr/>
        </p:nvSpPr>
        <p:spPr>
          <a:xfrm>
            <a:off x="566056" y="4267200"/>
            <a:ext cx="3126377" cy="307777"/>
          </a:xfrm>
          <a:prstGeom prst="rect">
            <a:avLst/>
          </a:prstGeom>
          <a:noFill/>
        </p:spPr>
        <p:txBody>
          <a:bodyPr wrap="square" rtlCol="0">
            <a:spAutoFit/>
          </a:bodyPr>
          <a:lstStyle/>
          <a:p>
            <a:pPr algn="ctr"/>
            <a:r>
              <a:rPr lang="en-US" sz="1400" dirty="0">
                <a:latin typeface="Affectionately Yours" pitchFamily="2" charset="0"/>
              </a:rPr>
              <a:t>Grammar, Punctuation and Spelling</a:t>
            </a:r>
            <a:endParaRPr lang="en-GB" sz="1400" dirty="0">
              <a:latin typeface="Affectionately Yours" pitchFamily="2" charset="0"/>
            </a:endParaRPr>
          </a:p>
        </p:txBody>
      </p:sp>
      <p:sp>
        <p:nvSpPr>
          <p:cNvPr id="11" name="TextBox 10"/>
          <p:cNvSpPr txBox="1"/>
          <p:nvPr/>
        </p:nvSpPr>
        <p:spPr>
          <a:xfrm>
            <a:off x="246832" y="4750058"/>
            <a:ext cx="3764824" cy="1815882"/>
          </a:xfrm>
          <a:prstGeom prst="rect">
            <a:avLst/>
          </a:prstGeom>
          <a:noFill/>
        </p:spPr>
        <p:txBody>
          <a:bodyPr wrap="square" rtlCol="0">
            <a:spAutoFit/>
          </a:bodyPr>
          <a:lstStyle/>
          <a:p>
            <a:r>
              <a:rPr lang="en-US" sz="1400" dirty="0">
                <a:latin typeface="Twinkl" panose="02000000000000000000" pitchFamily="2" charset="0"/>
              </a:rPr>
              <a:t>The children will focus on using capital letters at the start of sentences, using finger spaces between words and punctuate sentences using a full stop. </a:t>
            </a:r>
          </a:p>
          <a:p>
            <a:endParaRPr lang="en-US" sz="1400" dirty="0">
              <a:latin typeface="Twinkl" panose="02000000000000000000" pitchFamily="2" charset="0"/>
            </a:endParaRPr>
          </a:p>
          <a:p>
            <a:r>
              <a:rPr lang="en-US" sz="1400" dirty="0">
                <a:latin typeface="Twinkl" panose="02000000000000000000" pitchFamily="2" charset="0"/>
              </a:rPr>
              <a:t>We will begin to identify verbs, nouns and time adverbials during our English lessons. </a:t>
            </a:r>
          </a:p>
          <a:p>
            <a:endParaRPr lang="en-US" sz="1400" dirty="0">
              <a:latin typeface="Twinkl" panose="02000000000000000000" pitchFamily="2" charset="0"/>
            </a:endParaRPr>
          </a:p>
        </p:txBody>
      </p:sp>
      <p:pic>
        <p:nvPicPr>
          <p:cNvPr id="12" name="Picture 11"/>
          <p:cNvPicPr>
            <a:picLocks noChangeAspect="1"/>
          </p:cNvPicPr>
          <p:nvPr/>
        </p:nvPicPr>
        <p:blipFill>
          <a:blip r:embed="rId2"/>
          <a:stretch>
            <a:fillRect/>
          </a:stretch>
        </p:blipFill>
        <p:spPr>
          <a:xfrm>
            <a:off x="4720522" y="5872888"/>
            <a:ext cx="672875" cy="654097"/>
          </a:xfrm>
          <a:prstGeom prst="rect">
            <a:avLst/>
          </a:prstGeom>
        </p:spPr>
      </p:pic>
      <p:pic>
        <p:nvPicPr>
          <p:cNvPr id="13" name="Picture 12"/>
          <p:cNvPicPr>
            <a:picLocks noChangeAspect="1"/>
          </p:cNvPicPr>
          <p:nvPr/>
        </p:nvPicPr>
        <p:blipFill>
          <a:blip r:embed="rId2"/>
          <a:stretch>
            <a:fillRect/>
          </a:stretch>
        </p:blipFill>
        <p:spPr>
          <a:xfrm>
            <a:off x="7577667" y="1449570"/>
            <a:ext cx="310334" cy="301674"/>
          </a:xfrm>
          <a:prstGeom prst="rect">
            <a:avLst/>
          </a:prstGeom>
        </p:spPr>
      </p:pic>
      <p:pic>
        <p:nvPicPr>
          <p:cNvPr id="14" name="Picture 13"/>
          <p:cNvPicPr>
            <a:picLocks noChangeAspect="1"/>
          </p:cNvPicPr>
          <p:nvPr/>
        </p:nvPicPr>
        <p:blipFill>
          <a:blip r:embed="rId3"/>
          <a:stretch>
            <a:fillRect/>
          </a:stretch>
        </p:blipFill>
        <p:spPr>
          <a:xfrm>
            <a:off x="7193550" y="5495483"/>
            <a:ext cx="539284" cy="164624"/>
          </a:xfrm>
          <a:prstGeom prst="rect">
            <a:avLst/>
          </a:prstGeom>
        </p:spPr>
      </p:pic>
      <p:pic>
        <p:nvPicPr>
          <p:cNvPr id="15" name="Picture 14"/>
          <p:cNvPicPr>
            <a:picLocks noChangeAspect="1"/>
          </p:cNvPicPr>
          <p:nvPr/>
        </p:nvPicPr>
        <p:blipFill>
          <a:blip r:embed="rId3"/>
          <a:stretch>
            <a:fillRect/>
          </a:stretch>
        </p:blipFill>
        <p:spPr>
          <a:xfrm flipV="1">
            <a:off x="4490153" y="1551683"/>
            <a:ext cx="460738" cy="140646"/>
          </a:xfrm>
          <a:prstGeom prst="rect">
            <a:avLst/>
          </a:prstGeom>
        </p:spPr>
      </p:pic>
      <p:pic>
        <p:nvPicPr>
          <p:cNvPr id="16" name="Picture 15"/>
          <p:cNvPicPr>
            <a:picLocks noChangeAspect="1"/>
          </p:cNvPicPr>
          <p:nvPr/>
        </p:nvPicPr>
        <p:blipFill>
          <a:blip r:embed="rId4"/>
          <a:stretch>
            <a:fillRect/>
          </a:stretch>
        </p:blipFill>
        <p:spPr>
          <a:xfrm>
            <a:off x="5620770" y="5476377"/>
            <a:ext cx="950459" cy="396511"/>
          </a:xfrm>
          <a:prstGeom prst="rect">
            <a:avLst/>
          </a:prstGeom>
        </p:spPr>
      </p:pic>
      <p:pic>
        <p:nvPicPr>
          <p:cNvPr id="17" name="Picture 16"/>
          <p:cNvPicPr>
            <a:picLocks noChangeAspect="1"/>
          </p:cNvPicPr>
          <p:nvPr/>
        </p:nvPicPr>
        <p:blipFill>
          <a:blip r:embed="rId5"/>
          <a:stretch>
            <a:fillRect/>
          </a:stretch>
        </p:blipFill>
        <p:spPr>
          <a:xfrm>
            <a:off x="5733724" y="6080126"/>
            <a:ext cx="2114305" cy="446859"/>
          </a:xfrm>
          <a:prstGeom prst="rect">
            <a:avLst/>
          </a:prstGeom>
        </p:spPr>
      </p:pic>
      <p:pic>
        <p:nvPicPr>
          <p:cNvPr id="3" name="Picture 2">
            <a:extLst>
              <a:ext uri="{FF2B5EF4-FFF2-40B4-BE49-F238E27FC236}">
                <a16:creationId xmlns:a16="http://schemas.microsoft.com/office/drawing/2014/main" id="{17EBAA2D-6981-8EBD-C1C4-1301271F23B4}"/>
              </a:ext>
            </a:extLst>
          </p:cNvPr>
          <p:cNvPicPr>
            <a:picLocks noChangeAspect="1"/>
          </p:cNvPicPr>
          <p:nvPr/>
        </p:nvPicPr>
        <p:blipFill>
          <a:blip r:embed="rId6"/>
          <a:stretch>
            <a:fillRect/>
          </a:stretch>
        </p:blipFill>
        <p:spPr>
          <a:xfrm>
            <a:off x="8499569" y="3916877"/>
            <a:ext cx="1603430" cy="1559500"/>
          </a:xfrm>
          <a:prstGeom prst="rect">
            <a:avLst/>
          </a:prstGeom>
        </p:spPr>
      </p:pic>
      <p:pic>
        <p:nvPicPr>
          <p:cNvPr id="6" name="Picture 5">
            <a:extLst>
              <a:ext uri="{FF2B5EF4-FFF2-40B4-BE49-F238E27FC236}">
                <a16:creationId xmlns:a16="http://schemas.microsoft.com/office/drawing/2014/main" id="{0613025F-D397-A0AA-EDD0-347CEBED9C6A}"/>
              </a:ext>
            </a:extLst>
          </p:cNvPr>
          <p:cNvPicPr>
            <a:picLocks noChangeAspect="1"/>
          </p:cNvPicPr>
          <p:nvPr/>
        </p:nvPicPr>
        <p:blipFill>
          <a:blip r:embed="rId7"/>
          <a:stretch>
            <a:fillRect/>
          </a:stretch>
        </p:blipFill>
        <p:spPr>
          <a:xfrm>
            <a:off x="10227242" y="4688662"/>
            <a:ext cx="1569822" cy="1575429"/>
          </a:xfrm>
          <a:prstGeom prst="rect">
            <a:avLst/>
          </a:prstGeom>
        </p:spPr>
      </p:pic>
      <p:pic>
        <p:nvPicPr>
          <p:cNvPr id="18" name="Picture 17">
            <a:extLst>
              <a:ext uri="{FF2B5EF4-FFF2-40B4-BE49-F238E27FC236}">
                <a16:creationId xmlns:a16="http://schemas.microsoft.com/office/drawing/2014/main" id="{92A19608-1A84-026F-0C87-056456BFB0CA}"/>
              </a:ext>
            </a:extLst>
          </p:cNvPr>
          <p:cNvPicPr>
            <a:picLocks noChangeAspect="1"/>
          </p:cNvPicPr>
          <p:nvPr/>
        </p:nvPicPr>
        <p:blipFill>
          <a:blip r:embed="rId8"/>
          <a:stretch>
            <a:fillRect/>
          </a:stretch>
        </p:blipFill>
        <p:spPr>
          <a:xfrm>
            <a:off x="3369901" y="3702164"/>
            <a:ext cx="744708" cy="872814"/>
          </a:xfrm>
          <a:prstGeom prst="rect">
            <a:avLst/>
          </a:prstGeom>
        </p:spPr>
      </p:pic>
    </p:spTree>
    <p:extLst>
      <p:ext uri="{BB962C8B-B14F-4D97-AF65-F5344CB8AC3E}">
        <p14:creationId xmlns:p14="http://schemas.microsoft.com/office/powerpoint/2010/main" val="131420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66099720"/>
              </p:ext>
            </p:extLst>
          </p:nvPr>
        </p:nvGraphicFramePr>
        <p:xfrm>
          <a:off x="156755" y="92646"/>
          <a:ext cx="11840511" cy="6461920"/>
        </p:xfrm>
        <a:graphic>
          <a:graphicData uri="http://schemas.openxmlformats.org/drawingml/2006/table">
            <a:tbl>
              <a:tblPr firstRow="1" bandRow="1">
                <a:tableStyleId>{5C22544A-7EE6-4342-B048-85BDC9FD1C3A}</a:tableStyleId>
              </a:tblPr>
              <a:tblGrid>
                <a:gridCol w="3586723">
                  <a:extLst>
                    <a:ext uri="{9D8B030D-6E8A-4147-A177-3AD203B41FA5}">
                      <a16:colId xmlns:a16="http://schemas.microsoft.com/office/drawing/2014/main" val="3415927914"/>
                    </a:ext>
                  </a:extLst>
                </a:gridCol>
                <a:gridCol w="4174429">
                  <a:extLst>
                    <a:ext uri="{9D8B030D-6E8A-4147-A177-3AD203B41FA5}">
                      <a16:colId xmlns:a16="http://schemas.microsoft.com/office/drawing/2014/main" val="3616012508"/>
                    </a:ext>
                  </a:extLst>
                </a:gridCol>
                <a:gridCol w="4079359">
                  <a:extLst>
                    <a:ext uri="{9D8B030D-6E8A-4147-A177-3AD203B41FA5}">
                      <a16:colId xmlns:a16="http://schemas.microsoft.com/office/drawing/2014/main" val="2631005953"/>
                    </a:ext>
                  </a:extLst>
                </a:gridCol>
              </a:tblGrid>
              <a:tr h="756397">
                <a:tc gridSpan="3">
                  <a:txBody>
                    <a:bodyPr/>
                    <a:lstStyle/>
                    <a:p>
                      <a:pPr algn="ctr"/>
                      <a:r>
                        <a:rPr lang="en-GB" sz="2400" b="0" dirty="0">
                          <a:solidFill>
                            <a:schemeClr val="accent6">
                              <a:lumMod val="75000"/>
                            </a:schemeClr>
                          </a:solidFill>
                          <a:latin typeface="Affectionately Yours" pitchFamily="2" charset="0"/>
                        </a:rPr>
                        <a:t>Ellwood Community Primary School</a:t>
                      </a:r>
                      <a:r>
                        <a:rPr lang="en-GB" sz="2400" b="0" baseline="0" dirty="0">
                          <a:solidFill>
                            <a:schemeClr val="accent6">
                              <a:lumMod val="75000"/>
                            </a:schemeClr>
                          </a:solidFill>
                          <a:latin typeface="Affectionately Yours" pitchFamily="2" charset="0"/>
                        </a:rPr>
                        <a:t> – Specific Subject Overview</a:t>
                      </a:r>
                    </a:p>
                    <a:p>
                      <a:pPr algn="ctr"/>
                      <a:r>
                        <a:rPr lang="en-GB" sz="2400" baseline="0" dirty="0">
                          <a:solidFill>
                            <a:schemeClr val="accent6">
                              <a:lumMod val="75000"/>
                            </a:schemeClr>
                          </a:solidFill>
                          <a:latin typeface="Affectionately Yours" pitchFamily="2" charset="0"/>
                        </a:rPr>
                        <a:t>Chestnut Class – Autumn Term 2</a:t>
                      </a:r>
                      <a:endParaRPr lang="en-GB" sz="2400" dirty="0">
                        <a:solidFill>
                          <a:schemeClr val="accent6">
                            <a:lumMod val="75000"/>
                          </a:schemeClr>
                        </a:solidFill>
                        <a:latin typeface="Affectionately Yours" pitchFamily="2"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55517563"/>
                  </a:ext>
                </a:extLst>
              </a:tr>
              <a:tr h="2101103">
                <a:tc rowSpan="2">
                  <a:txBody>
                    <a:bodyPr/>
                    <a:lstStyle/>
                    <a:p>
                      <a:pPr algn="ctr"/>
                      <a:r>
                        <a:rPr lang="en-GB" sz="1800" baseline="0" dirty="0">
                          <a:latin typeface="Affectionately Yours" pitchFamily="2" charset="0"/>
                        </a:rPr>
                        <a:t>Art</a:t>
                      </a:r>
                    </a:p>
                    <a:p>
                      <a:pPr algn="ctr"/>
                      <a:r>
                        <a:rPr lang="en-GB" sz="1400" baseline="0" dirty="0">
                          <a:latin typeface="Twinkl" panose="02000000000000000000" pitchFamily="2" charset="0"/>
                        </a:rPr>
                        <a:t>This term we are focusing on our drawing skills. We will learn how to sketch shapes, create tones and textures with a range of media. The children will learn about the artist, Stephen Wiltshire and create artwork in a similar style. </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Affectionately Yours" pitchFamily="2" charset="0"/>
                        </a:rPr>
                        <a:t>Life Skills</a:t>
                      </a:r>
                    </a:p>
                    <a:p>
                      <a:pPr algn="ctr"/>
                      <a:r>
                        <a:rPr lang="en-US" sz="1200" baseline="0" dirty="0">
                          <a:latin typeface="Twinkl" panose="02000000000000000000" pitchFamily="2" charset="0"/>
                        </a:rPr>
                        <a:t> ‘Be yourself’ </a:t>
                      </a:r>
                    </a:p>
                    <a:p>
                      <a:pPr algn="ctr"/>
                      <a:r>
                        <a:rPr lang="en-US" sz="1400" baseline="0" dirty="0">
                          <a:latin typeface="Twinkl" panose="02000000000000000000" pitchFamily="2" charset="0"/>
                        </a:rPr>
                        <a:t>In this unit children will </a:t>
                      </a:r>
                      <a:r>
                        <a:rPr lang="en-US" sz="1400" baseline="0" dirty="0" err="1">
                          <a:latin typeface="Twinkl" panose="02000000000000000000" pitchFamily="2" charset="0"/>
                        </a:rPr>
                        <a:t>recognise</a:t>
                      </a:r>
                      <a:r>
                        <a:rPr lang="en-US" sz="1400" baseline="0" dirty="0">
                          <a:latin typeface="Twinkl" panose="02000000000000000000" pitchFamily="2" charset="0"/>
                        </a:rPr>
                        <a:t> their positive qualities and appreciate their individuality. Children will </a:t>
                      </a:r>
                      <a:r>
                        <a:rPr lang="en-US" sz="1400" baseline="0" dirty="0" err="1">
                          <a:latin typeface="Twinkl" panose="02000000000000000000" pitchFamily="2" charset="0"/>
                        </a:rPr>
                        <a:t>recognise</a:t>
                      </a:r>
                      <a:r>
                        <a:rPr lang="en-US" sz="1400" baseline="0" dirty="0">
                          <a:latin typeface="Twinkl" panose="02000000000000000000" pitchFamily="2" charset="0"/>
                        </a:rPr>
                        <a:t> different emotions and explore different strategies to help them manage </a:t>
                      </a:r>
                      <a:r>
                        <a:rPr lang="en-US" sz="1400" baseline="0">
                          <a:latin typeface="Twinkl" panose="02000000000000000000" pitchFamily="2" charset="0"/>
                        </a:rPr>
                        <a:t>any </a:t>
                      </a:r>
                      <a:r>
                        <a:rPr lang="en-US" sz="1400" baseline="0" smtClean="0">
                          <a:latin typeface="Twinkl" panose="02000000000000000000" pitchFamily="2" charset="0"/>
                        </a:rPr>
                        <a:t>uncomfortable </a:t>
                      </a:r>
                      <a:r>
                        <a:rPr lang="en-US" sz="1400" baseline="0" dirty="0">
                          <a:latin typeface="Twinkl" panose="02000000000000000000" pitchFamily="2" charset="0"/>
                        </a:rPr>
                        <a:t>feelings they experience</a:t>
                      </a:r>
                      <a:r>
                        <a:rPr lang="en-US" sz="1200" baseline="0" dirty="0">
                          <a:latin typeface="Twinkl" panose="02000000000000000000" pitchFamily="2" charset="0"/>
                        </a:rPr>
                        <a:t>. </a:t>
                      </a:r>
                      <a:endParaRPr lang="en-GB" sz="1200" dirty="0">
                        <a:latin typeface="Twinkl" panose="02000000000000000000" pitchFamily="2"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Affectionately Yours" pitchFamily="2" charset="0"/>
                        </a:rPr>
                        <a:t>Computing</a:t>
                      </a:r>
                    </a:p>
                    <a:p>
                      <a:pPr algn="ctr"/>
                      <a:r>
                        <a:rPr lang="en-GB" sz="1100" dirty="0">
                          <a:latin typeface="Twinkl" panose="02000000000000000000" pitchFamily="2" charset="0"/>
                        </a:rPr>
                        <a:t>Year 1 – Exploring a Bee-Bot device and making predictions about what it might do, building up to trying out the buttons, then explaining the outcomes. </a:t>
                      </a:r>
                    </a:p>
                    <a:p>
                      <a:pPr algn="ctr"/>
                      <a:r>
                        <a:rPr lang="en-GB" sz="1100" dirty="0">
                          <a:latin typeface="Twinkl" panose="02000000000000000000" pitchFamily="2" charset="0"/>
                        </a:rPr>
                        <a:t>Year 2 – In this unit children will learn how to </a:t>
                      </a:r>
                      <a:r>
                        <a:rPr lang="en-GB" sz="1100" dirty="0" smtClean="0">
                          <a:latin typeface="Twinkl" panose="02000000000000000000" pitchFamily="2" charset="0"/>
                        </a:rPr>
                        <a:t>deconstruct </a:t>
                      </a:r>
                      <a:r>
                        <a:rPr lang="en-GB" sz="1100" dirty="0">
                          <a:latin typeface="Twinkl" panose="02000000000000000000" pitchFamily="2" charset="0"/>
                        </a:rPr>
                        <a:t>a game to predict the algorithms that are used. Understand what abstraction is and create their own map of the classroom. To find out what debugging is.</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0289334"/>
                  </a:ext>
                </a:extLst>
              </a:tr>
              <a:tr h="1144601">
                <a:tc vMerge="1">
                  <a:txBody>
                    <a:bodyPr/>
                    <a:lstStyle/>
                    <a:p>
                      <a:pPr algn="ctr"/>
                      <a:endParaRPr lang="en-GB" baseline="0" dirty="0">
                        <a:latin typeface="Affectionately Yours" pitchFamily="2"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400" dirty="0">
                          <a:latin typeface="Affectionately Yours" pitchFamily="2" charset="0"/>
                        </a:rPr>
                        <a:t>Geography</a:t>
                      </a:r>
                      <a:r>
                        <a:rPr lang="en-GB" sz="1200" dirty="0">
                          <a:latin typeface="Twinkl" panose="02000000000000000000" pitchFamily="2" charset="0"/>
                        </a:rPr>
                        <a:t> </a:t>
                      </a:r>
                    </a:p>
                    <a:p>
                      <a:pPr algn="ctr"/>
                      <a:r>
                        <a:rPr lang="en-GB" sz="1100" dirty="0">
                          <a:latin typeface="Twinkl" panose="02000000000000000000" pitchFamily="2" charset="0"/>
                        </a:rPr>
                        <a:t>Where is my school?</a:t>
                      </a:r>
                    </a:p>
                    <a:p>
                      <a:pPr algn="ctr"/>
                      <a:r>
                        <a:rPr lang="en-GB" sz="1100" dirty="0">
                          <a:latin typeface="Twinkl" panose="02000000000000000000" pitchFamily="2" charset="0"/>
                        </a:rPr>
                        <a:t>In this unit of work children will begin to think about the school address and understand what happens to letters once they have been posted. Year 1 children will identify key features using aerial photographs whilst Year 2 will look at OS maps. We plan to visit Coleford to identify human and physical features. Children will then identify similarities and differences between Ellwood and Coleford. </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dirty="0">
                        <a:latin typeface="Affectionately Yours" pitchFamily="2"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7741383"/>
                  </a:ext>
                </a:extLst>
              </a:tr>
              <a:tr h="2393256">
                <a:tc>
                  <a:txBody>
                    <a:bodyPr/>
                    <a:lstStyle/>
                    <a:p>
                      <a:pPr algn="ctr"/>
                      <a:r>
                        <a:rPr lang="en-GB" dirty="0">
                          <a:latin typeface="Affectionately Yours" pitchFamily="2" charset="0"/>
                        </a:rPr>
                        <a:t>RE</a:t>
                      </a:r>
                    </a:p>
                    <a:p>
                      <a:pPr algn="ctr"/>
                      <a:r>
                        <a:rPr lang="en-GB" sz="1400" kern="1200" dirty="0">
                          <a:solidFill>
                            <a:schemeClr val="dk1"/>
                          </a:solidFill>
                          <a:effectLst/>
                          <a:latin typeface="Twinkl" panose="02000000000000000000" pitchFamily="2" charset="0"/>
                          <a:ea typeface="+mn-ea"/>
                          <a:cs typeface="+mn-cs"/>
                        </a:rPr>
                        <a:t>We will explore the question ‘</a:t>
                      </a:r>
                      <a:r>
                        <a:rPr lang="en-US" sz="1400" kern="1200" dirty="0">
                          <a:solidFill>
                            <a:schemeClr val="dk1"/>
                          </a:solidFill>
                          <a:effectLst/>
                          <a:latin typeface="Twinkl" panose="02000000000000000000" pitchFamily="2" charset="0"/>
                          <a:ea typeface="+mn-ea"/>
                          <a:cs typeface="+mn-cs"/>
                        </a:rPr>
                        <a:t>Who </a:t>
                      </a:r>
                      <a:r>
                        <a:rPr lang="en-US" sz="1400" kern="1200" dirty="0" smtClean="0">
                          <a:solidFill>
                            <a:schemeClr val="dk1"/>
                          </a:solidFill>
                          <a:effectLst/>
                          <a:latin typeface="Twinkl" panose="02000000000000000000" pitchFamily="2" charset="0"/>
                          <a:ea typeface="+mn-ea"/>
                          <a:cs typeface="+mn-cs"/>
                        </a:rPr>
                        <a:t>are Muslims </a:t>
                      </a:r>
                      <a:r>
                        <a:rPr lang="en-US" sz="1400" kern="1200" dirty="0">
                          <a:solidFill>
                            <a:schemeClr val="dk1"/>
                          </a:solidFill>
                          <a:effectLst/>
                          <a:latin typeface="Twinkl" panose="02000000000000000000" pitchFamily="2" charset="0"/>
                          <a:ea typeface="+mn-ea"/>
                          <a:cs typeface="+mn-cs"/>
                        </a:rPr>
                        <a:t>and how do they live?’</a:t>
                      </a:r>
                      <a:endParaRPr lang="en-GB" sz="1400" dirty="0">
                        <a:latin typeface="Twinkl" panose="02000000000000000000" pitchFamily="2"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Affectionately Yours" pitchFamily="2" charset="0"/>
                        </a:rPr>
                        <a:t>Music</a:t>
                      </a:r>
                    </a:p>
                    <a:p>
                      <a:pPr algn="ctr"/>
                      <a:endParaRPr lang="en-GB" sz="1200" dirty="0">
                        <a:latin typeface="Twinkl" panose="02000000000000000000" pitchFamily="2" charset="0"/>
                      </a:endParaRPr>
                    </a:p>
                    <a:p>
                      <a:pPr algn="ctr"/>
                      <a:r>
                        <a:rPr lang="en-US" sz="1400" dirty="0">
                          <a:latin typeface="Twinkl" panose="02000000000000000000" pitchFamily="2" charset="0"/>
                        </a:rPr>
                        <a:t>Our</a:t>
                      </a:r>
                      <a:r>
                        <a:rPr lang="en-US" sz="1400" baseline="0" dirty="0">
                          <a:latin typeface="Twinkl" panose="02000000000000000000" pitchFamily="2" charset="0"/>
                        </a:rPr>
                        <a:t> unit this term is ‘Pulse and Rhythm (Theme: All about me)’ The children will learn how to clap the rhythm of their name, in time to music and play simple rhythms using instruments. </a:t>
                      </a:r>
                      <a:endParaRPr lang="en-GB" sz="2000" dirty="0">
                        <a:latin typeface="Affectionately Yours" pitchFamily="2"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Affectionately Yours" pitchFamily="2" charset="0"/>
                        </a:rPr>
                        <a:t>PE</a:t>
                      </a:r>
                      <a:br>
                        <a:rPr lang="en-GB" dirty="0">
                          <a:latin typeface="Affectionately Yours" pitchFamily="2" charset="0"/>
                        </a:rPr>
                      </a:br>
                      <a:r>
                        <a:rPr lang="en-US" sz="1200" dirty="0">
                          <a:latin typeface="Twinkl" panose="02000000000000000000" pitchFamily="2" charset="0"/>
                        </a:rPr>
                        <a:t>In this unit children will explore travelling actions, movement skills and balancing. They will understand why it is important to count to music and use this in their dances. Pupils will copy and repeat actions linking them together to make short dance phrases. Pupils will work individually and with a partner to create ideas in relation to the theme. Pupils will be given the opportunity to perform and also to provide feedback, beginning to use dance terminology to do so.</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484928"/>
                  </a:ext>
                </a:extLst>
              </a:tr>
            </a:tbl>
          </a:graphicData>
        </a:graphic>
      </p:graphicFrame>
      <p:pic>
        <p:nvPicPr>
          <p:cNvPr id="7" name="Picture 6"/>
          <p:cNvPicPr>
            <a:picLocks noChangeAspect="1"/>
          </p:cNvPicPr>
          <p:nvPr/>
        </p:nvPicPr>
        <p:blipFill>
          <a:blip r:embed="rId2"/>
          <a:stretch>
            <a:fillRect/>
          </a:stretch>
        </p:blipFill>
        <p:spPr>
          <a:xfrm>
            <a:off x="509112" y="5231702"/>
            <a:ext cx="1225051" cy="1097372"/>
          </a:xfrm>
          <a:prstGeom prst="rect">
            <a:avLst/>
          </a:prstGeom>
        </p:spPr>
      </p:pic>
      <p:pic>
        <p:nvPicPr>
          <p:cNvPr id="11" name="Picture 10"/>
          <p:cNvPicPr>
            <a:picLocks noChangeAspect="1"/>
          </p:cNvPicPr>
          <p:nvPr/>
        </p:nvPicPr>
        <p:blipFill>
          <a:blip r:embed="rId3"/>
          <a:stretch>
            <a:fillRect/>
          </a:stretch>
        </p:blipFill>
        <p:spPr>
          <a:xfrm>
            <a:off x="11655929" y="6329074"/>
            <a:ext cx="163830" cy="283567"/>
          </a:xfrm>
          <a:prstGeom prst="rect">
            <a:avLst/>
          </a:prstGeom>
        </p:spPr>
      </p:pic>
      <p:pic>
        <p:nvPicPr>
          <p:cNvPr id="13" name="Picture 12"/>
          <p:cNvPicPr>
            <a:picLocks noChangeAspect="1"/>
          </p:cNvPicPr>
          <p:nvPr/>
        </p:nvPicPr>
        <p:blipFill>
          <a:blip r:embed="rId4"/>
          <a:stretch>
            <a:fillRect/>
          </a:stretch>
        </p:blipFill>
        <p:spPr>
          <a:xfrm>
            <a:off x="2965616" y="5052648"/>
            <a:ext cx="695189" cy="684709"/>
          </a:xfrm>
          <a:prstGeom prst="rect">
            <a:avLst/>
          </a:prstGeom>
        </p:spPr>
      </p:pic>
      <p:pic>
        <p:nvPicPr>
          <p:cNvPr id="14" name="Picture 13"/>
          <p:cNvPicPr>
            <a:picLocks noChangeAspect="1"/>
          </p:cNvPicPr>
          <p:nvPr/>
        </p:nvPicPr>
        <p:blipFill>
          <a:blip r:embed="rId5"/>
          <a:stretch>
            <a:fillRect/>
          </a:stretch>
        </p:blipFill>
        <p:spPr>
          <a:xfrm>
            <a:off x="2086520" y="5780388"/>
            <a:ext cx="795201" cy="565601"/>
          </a:xfrm>
          <a:prstGeom prst="rect">
            <a:avLst/>
          </a:prstGeom>
        </p:spPr>
      </p:pic>
      <p:pic>
        <p:nvPicPr>
          <p:cNvPr id="15" name="Picture 14"/>
          <p:cNvPicPr>
            <a:picLocks noChangeAspect="1"/>
          </p:cNvPicPr>
          <p:nvPr/>
        </p:nvPicPr>
        <p:blipFill>
          <a:blip r:embed="rId6"/>
          <a:stretch>
            <a:fillRect/>
          </a:stretch>
        </p:blipFill>
        <p:spPr>
          <a:xfrm>
            <a:off x="4575495" y="5823003"/>
            <a:ext cx="470176" cy="649877"/>
          </a:xfrm>
          <a:prstGeom prst="rect">
            <a:avLst/>
          </a:prstGeom>
        </p:spPr>
      </p:pic>
      <p:pic>
        <p:nvPicPr>
          <p:cNvPr id="16" name="Picture 15"/>
          <p:cNvPicPr>
            <a:picLocks noChangeAspect="1"/>
          </p:cNvPicPr>
          <p:nvPr/>
        </p:nvPicPr>
        <p:blipFill>
          <a:blip r:embed="rId7"/>
          <a:stretch>
            <a:fillRect/>
          </a:stretch>
        </p:blipFill>
        <p:spPr>
          <a:xfrm>
            <a:off x="5723956" y="5664344"/>
            <a:ext cx="604613" cy="808536"/>
          </a:xfrm>
          <a:prstGeom prst="rect">
            <a:avLst/>
          </a:prstGeom>
        </p:spPr>
      </p:pic>
      <p:pic>
        <p:nvPicPr>
          <p:cNvPr id="17" name="Picture 16"/>
          <p:cNvPicPr>
            <a:picLocks noChangeAspect="1"/>
          </p:cNvPicPr>
          <p:nvPr/>
        </p:nvPicPr>
        <p:blipFill>
          <a:blip r:embed="rId8"/>
          <a:stretch>
            <a:fillRect/>
          </a:stretch>
        </p:blipFill>
        <p:spPr>
          <a:xfrm>
            <a:off x="7170935" y="5638373"/>
            <a:ext cx="652670" cy="849630"/>
          </a:xfrm>
          <a:prstGeom prst="rect">
            <a:avLst/>
          </a:prstGeom>
        </p:spPr>
      </p:pic>
      <p:pic>
        <p:nvPicPr>
          <p:cNvPr id="3" name="Picture 2">
            <a:extLst>
              <a:ext uri="{FF2B5EF4-FFF2-40B4-BE49-F238E27FC236}">
                <a16:creationId xmlns:a16="http://schemas.microsoft.com/office/drawing/2014/main" id="{64A7C34C-173C-E592-B58E-A24679E28A14}"/>
              </a:ext>
            </a:extLst>
          </p:cNvPr>
          <p:cNvPicPr>
            <a:picLocks noChangeAspect="1"/>
          </p:cNvPicPr>
          <p:nvPr/>
        </p:nvPicPr>
        <p:blipFill>
          <a:blip r:embed="rId9"/>
          <a:stretch>
            <a:fillRect/>
          </a:stretch>
        </p:blipFill>
        <p:spPr>
          <a:xfrm>
            <a:off x="421348" y="2788828"/>
            <a:ext cx="1787958" cy="1334439"/>
          </a:xfrm>
          <a:prstGeom prst="rect">
            <a:avLst/>
          </a:prstGeom>
        </p:spPr>
      </p:pic>
      <p:pic>
        <p:nvPicPr>
          <p:cNvPr id="6" name="Picture 5">
            <a:extLst>
              <a:ext uri="{FF2B5EF4-FFF2-40B4-BE49-F238E27FC236}">
                <a16:creationId xmlns:a16="http://schemas.microsoft.com/office/drawing/2014/main" id="{B29F711B-AAD4-EF04-D4AE-BBD583B26591}"/>
              </a:ext>
            </a:extLst>
          </p:cNvPr>
          <p:cNvPicPr>
            <a:picLocks noChangeAspect="1"/>
          </p:cNvPicPr>
          <p:nvPr/>
        </p:nvPicPr>
        <p:blipFill>
          <a:blip r:embed="rId10"/>
          <a:stretch>
            <a:fillRect/>
          </a:stretch>
        </p:blipFill>
        <p:spPr>
          <a:xfrm>
            <a:off x="2445395" y="3054904"/>
            <a:ext cx="1040441" cy="802286"/>
          </a:xfrm>
          <a:prstGeom prst="rect">
            <a:avLst/>
          </a:prstGeom>
        </p:spPr>
      </p:pic>
      <p:pic>
        <p:nvPicPr>
          <p:cNvPr id="9" name="Picture 8">
            <a:extLst>
              <a:ext uri="{FF2B5EF4-FFF2-40B4-BE49-F238E27FC236}">
                <a16:creationId xmlns:a16="http://schemas.microsoft.com/office/drawing/2014/main" id="{8AF86690-F59B-9993-AB27-43FEC91F56DE}"/>
              </a:ext>
            </a:extLst>
          </p:cNvPr>
          <p:cNvPicPr>
            <a:picLocks noChangeAspect="1"/>
          </p:cNvPicPr>
          <p:nvPr/>
        </p:nvPicPr>
        <p:blipFill>
          <a:blip r:embed="rId11"/>
          <a:stretch>
            <a:fillRect/>
          </a:stretch>
        </p:blipFill>
        <p:spPr>
          <a:xfrm>
            <a:off x="9542876" y="2446866"/>
            <a:ext cx="538451" cy="423953"/>
          </a:xfrm>
          <a:prstGeom prst="rect">
            <a:avLst/>
          </a:prstGeom>
        </p:spPr>
      </p:pic>
    </p:spTree>
    <p:extLst>
      <p:ext uri="{BB962C8B-B14F-4D97-AF65-F5344CB8AC3E}">
        <p14:creationId xmlns:p14="http://schemas.microsoft.com/office/powerpoint/2010/main" val="3396493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729</Words>
  <Application>Microsoft Office PowerPoint</Application>
  <PresentationFormat>Widescreen</PresentationFormat>
  <Paragraphs>46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Affectionately Yours</vt:lpstr>
      <vt:lpstr>Arial</vt:lpstr>
      <vt:lpstr>Calibri</vt:lpstr>
      <vt:lpstr>Calibri Light</vt:lpstr>
      <vt:lpstr>Twinkl</vt:lpstr>
      <vt:lpstr>Office Theme</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Peart</dc:creator>
  <cp:lastModifiedBy>Molly Hek</cp:lastModifiedBy>
  <cp:revision>57</cp:revision>
  <dcterms:created xsi:type="dcterms:W3CDTF">2023-01-04T18:26:24Z</dcterms:created>
  <dcterms:modified xsi:type="dcterms:W3CDTF">2023-11-08T07:20:41Z</dcterms:modified>
</cp:coreProperties>
</file>