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C0AF8F-829F-27EF-64FC-23AE885B5A02}" v="510" dt="2024-10-30T14:10:11.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5/10/relationships/revisionInfo" Target="revisionInfo.xml"/><Relationship Id="rId4" Type="http://schemas.openxmlformats.org/officeDocument/2006/relationships/presProps" Target="presProp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lly Hek" userId="S::m.hek@ellwood.gloucs.sch.uk::096745d3-9dcf-4f91-97e7-a6ddcaf915b7" providerId="AD" clId="Web-{1F5A0334-3A8C-6047-6FCA-65F01272E4FC}"/>
    <pc:docChg chg="modSld">
      <pc:chgData name="Molly Hek" userId="S::m.hek@ellwood.gloucs.sch.uk::096745d3-9dcf-4f91-97e7-a6ddcaf915b7" providerId="AD" clId="Web-{1F5A0334-3A8C-6047-6FCA-65F01272E4FC}" dt="2024-08-07T14:31:26.835" v="69" actId="20577"/>
      <pc:docMkLst>
        <pc:docMk/>
      </pc:docMkLst>
      <pc:sldChg chg="modSp">
        <pc:chgData name="Molly Hek" userId="S::m.hek@ellwood.gloucs.sch.uk::096745d3-9dcf-4f91-97e7-a6ddcaf915b7" providerId="AD" clId="Web-{1F5A0334-3A8C-6047-6FCA-65F01272E4FC}" dt="2024-08-07T14:31:26.835" v="69" actId="20577"/>
        <pc:sldMkLst>
          <pc:docMk/>
          <pc:sldMk cId="1314204389" sldId="269"/>
        </pc:sldMkLst>
        <pc:spChg chg="mod">
          <ac:chgData name="Molly Hek" userId="S::m.hek@ellwood.gloucs.sch.uk::096745d3-9dcf-4f91-97e7-a6ddcaf915b7" providerId="AD" clId="Web-{1F5A0334-3A8C-6047-6FCA-65F01272E4FC}" dt="2024-08-07T14:31:26.835" v="69" actId="20577"/>
          <ac:spMkLst>
            <pc:docMk/>
            <pc:sldMk cId="1314204389" sldId="269"/>
            <ac:spMk id="11" creationId="{00000000-0000-0000-0000-000000000000}"/>
          </ac:spMkLst>
        </pc:spChg>
      </pc:sldChg>
    </pc:docChg>
  </pc:docChgLst>
  <pc:docChgLst>
    <pc:chgData name="Molly Hek" userId="S::m.hek@ellwood.gloucs.sch.uk::096745d3-9dcf-4f91-97e7-a6ddcaf915b7" providerId="AD" clId="Web-{56C0AF8F-829F-27EF-64FC-23AE885B5A02}"/>
    <pc:docChg chg="modSld">
      <pc:chgData name="Molly Hek" userId="S::m.hek@ellwood.gloucs.sch.uk::096745d3-9dcf-4f91-97e7-a6ddcaf915b7" providerId="AD" clId="Web-{56C0AF8F-829F-27EF-64FC-23AE885B5A02}" dt="2024-10-30T14:10:11.220" v="498" actId="1076"/>
      <pc:docMkLst>
        <pc:docMk/>
      </pc:docMkLst>
      <pc:sldChg chg="modSp">
        <pc:chgData name="Molly Hek" userId="S::m.hek@ellwood.gloucs.sch.uk::096745d3-9dcf-4f91-97e7-a6ddcaf915b7" providerId="AD" clId="Web-{56C0AF8F-829F-27EF-64FC-23AE885B5A02}" dt="2024-10-30T14:10:11.220" v="498" actId="1076"/>
        <pc:sldMkLst>
          <pc:docMk/>
          <pc:sldMk cId="1314204389" sldId="269"/>
        </pc:sldMkLst>
        <pc:spChg chg="mod">
          <ac:chgData name="Molly Hek" userId="S::m.hek@ellwood.gloucs.sch.uk::096745d3-9dcf-4f91-97e7-a6ddcaf915b7" providerId="AD" clId="Web-{56C0AF8F-829F-27EF-64FC-23AE885B5A02}" dt="2024-10-30T14:10:07.486" v="496" actId="1076"/>
          <ac:spMkLst>
            <pc:docMk/>
            <pc:sldMk cId="1314204389" sldId="269"/>
            <ac:spMk id="10" creationId="{00000000-0000-0000-0000-000000000000}"/>
          </ac:spMkLst>
        </pc:spChg>
        <pc:spChg chg="mod">
          <ac:chgData name="Molly Hek" userId="S::m.hek@ellwood.gloucs.sch.uk::096745d3-9dcf-4f91-97e7-a6ddcaf915b7" providerId="AD" clId="Web-{56C0AF8F-829F-27EF-64FC-23AE885B5A02}" dt="2024-10-30T14:10:11.220" v="498" actId="1076"/>
          <ac:spMkLst>
            <pc:docMk/>
            <pc:sldMk cId="1314204389" sldId="269"/>
            <ac:spMk id="11" creationId="{00000000-0000-0000-0000-000000000000}"/>
          </ac:spMkLst>
        </pc:spChg>
        <pc:graphicFrameChg chg="mod modGraphic">
          <ac:chgData name="Molly Hek" userId="S::m.hek@ellwood.gloucs.sch.uk::096745d3-9dcf-4f91-97e7-a6ddcaf915b7" providerId="AD" clId="Web-{56C0AF8F-829F-27EF-64FC-23AE885B5A02}" dt="2024-10-30T14:10:04.330" v="494"/>
          <ac:graphicFrameMkLst>
            <pc:docMk/>
            <pc:sldMk cId="1314204389" sldId="269"/>
            <ac:graphicFrameMk id="4" creationId="{00000000-0000-0000-0000-000000000000}"/>
          </ac:graphicFrameMkLst>
        </pc:graphicFrameChg>
        <pc:picChg chg="mod">
          <ac:chgData name="Molly Hek" userId="S::m.hek@ellwood.gloucs.sch.uk::096745d3-9dcf-4f91-97e7-a6ddcaf915b7" providerId="AD" clId="Web-{56C0AF8F-829F-27EF-64FC-23AE885B5A02}" dt="2024-10-30T14:07:04.011" v="12" actId="1076"/>
          <ac:picMkLst>
            <pc:docMk/>
            <pc:sldMk cId="1314204389" sldId="269"/>
            <ac:picMk id="2" creationId="{E11EBBF9-9468-13EA-900C-C681CAB9FF31}"/>
          </ac:picMkLst>
        </pc:picChg>
        <pc:picChg chg="mod">
          <ac:chgData name="Molly Hek" userId="S::m.hek@ellwood.gloucs.sch.uk::096745d3-9dcf-4f91-97e7-a6ddcaf915b7" providerId="AD" clId="Web-{56C0AF8F-829F-27EF-64FC-23AE885B5A02}" dt="2024-10-30T14:10:05.642" v="495" actId="1076"/>
          <ac:picMkLst>
            <pc:docMk/>
            <pc:sldMk cId="1314204389" sldId="269"/>
            <ac:picMk id="5" creationId="{AB0F3588-E8A7-F808-83F4-CB3AF7199296}"/>
          </ac:picMkLst>
        </pc:picChg>
        <pc:picChg chg="mod">
          <ac:chgData name="Molly Hek" userId="S::m.hek@ellwood.gloucs.sch.uk::096745d3-9dcf-4f91-97e7-a6ddcaf915b7" providerId="AD" clId="Web-{56C0AF8F-829F-27EF-64FC-23AE885B5A02}" dt="2024-10-30T14:07:09.058" v="15" actId="14100"/>
          <ac:picMkLst>
            <pc:docMk/>
            <pc:sldMk cId="1314204389" sldId="269"/>
            <ac:picMk id="18" creationId="{92A19608-1A84-026F-0C87-056456BFB0CA}"/>
          </ac:picMkLst>
        </pc:picChg>
      </pc:sldChg>
      <pc:sldChg chg="modSp">
        <pc:chgData name="Molly Hek" userId="S::m.hek@ellwood.gloucs.sch.uk::096745d3-9dcf-4f91-97e7-a6ddcaf915b7" providerId="AD" clId="Web-{56C0AF8F-829F-27EF-64FC-23AE885B5A02}" dt="2024-10-30T14:09:42.985" v="486"/>
        <pc:sldMkLst>
          <pc:docMk/>
          <pc:sldMk cId="3396493290" sldId="270"/>
        </pc:sldMkLst>
        <pc:graphicFrameChg chg="mod modGraphic">
          <ac:chgData name="Molly Hek" userId="S::m.hek@ellwood.gloucs.sch.uk::096745d3-9dcf-4f91-97e7-a6ddcaf915b7" providerId="AD" clId="Web-{56C0AF8F-829F-27EF-64FC-23AE885B5A02}" dt="2024-10-30T14:09:42.985" v="486"/>
          <ac:graphicFrameMkLst>
            <pc:docMk/>
            <pc:sldMk cId="3396493290" sldId="270"/>
            <ac:graphicFrameMk id="5"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08/04/2025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0793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08/04/2025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95068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08/04/2025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27301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D9FD8A-C1A4-4EC1-827A-8F5A6C2C5D27}" type="datetimeFigureOut">
              <a:rPr lang="en-GB" smtClean="0"/>
              <a:t>08/04/2025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72289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D9FD8A-C1A4-4EC1-827A-8F5A6C2C5D27}" type="datetimeFigureOut">
              <a:rPr lang="en-GB" smtClean="0"/>
              <a:t>08/04/2025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411329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D9FD8A-C1A4-4EC1-827A-8F5A6C2C5D27}" type="datetimeFigureOut">
              <a:rPr lang="en-GB" smtClean="0"/>
              <a:t>08/04/2025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3580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D9FD8A-C1A4-4EC1-827A-8F5A6C2C5D27}" type="datetimeFigureOut">
              <a:rPr lang="en-GB" smtClean="0"/>
              <a:t>08/04/2025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217464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D9FD8A-C1A4-4EC1-827A-8F5A6C2C5D27}" type="datetimeFigureOut">
              <a:rPr lang="en-GB" smtClean="0"/>
              <a:t>08/04/2025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95868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9FD8A-C1A4-4EC1-827A-8F5A6C2C5D27}" type="datetimeFigureOut">
              <a:rPr lang="en-GB" smtClean="0"/>
              <a:t>08/04/2025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18293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08/04/2025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31616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D9FD8A-C1A4-4EC1-827A-8F5A6C2C5D27}" type="datetimeFigureOut">
              <a:rPr lang="en-GB" smtClean="0"/>
              <a:t>08/04/2025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7EE41A-2EBF-4553-8F9E-C44CA2FBD46B}" type="slidenum">
              <a:rPr lang="en-GB" smtClean="0"/>
              <a:t>‹#›</a:t>
            </a:fld>
            <a:endParaRPr lang="en-GB"/>
          </a:p>
        </p:txBody>
      </p:sp>
    </p:spTree>
    <p:extLst>
      <p:ext uri="{BB962C8B-B14F-4D97-AF65-F5344CB8AC3E}">
        <p14:creationId xmlns:p14="http://schemas.microsoft.com/office/powerpoint/2010/main" val="90805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9FD8A-C1A4-4EC1-827A-8F5A6C2C5D27}" type="datetimeFigureOut">
              <a:rPr lang="en-GB" smtClean="0"/>
              <a:t>08/04/2025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EE41A-2EBF-4553-8F9E-C44CA2FBD46B}" type="slidenum">
              <a:rPr lang="en-GB" smtClean="0"/>
              <a:t>‹#›</a:t>
            </a:fld>
            <a:endParaRPr lang="en-GB"/>
          </a:p>
        </p:txBody>
      </p:sp>
    </p:spTree>
    <p:extLst>
      <p:ext uri="{BB962C8B-B14F-4D97-AF65-F5344CB8AC3E}">
        <p14:creationId xmlns:p14="http://schemas.microsoft.com/office/powerpoint/2010/main" val="68749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03050642"/>
              </p:ext>
            </p:extLst>
          </p:nvPr>
        </p:nvGraphicFramePr>
        <p:xfrm>
          <a:off x="203084" y="136188"/>
          <a:ext cx="11962674" cy="6675120"/>
        </p:xfrm>
        <a:graphic>
          <a:graphicData uri="http://schemas.openxmlformats.org/drawingml/2006/table">
            <a:tbl>
              <a:tblPr firstRow="1" bandRow="1">
                <a:tableStyleId>{5C22544A-7EE6-4342-B048-85BDC9FD1C3A}</a:tableStyleId>
              </a:tblPr>
              <a:tblGrid>
                <a:gridCol w="3987558">
                  <a:extLst>
                    <a:ext uri="{9D8B030D-6E8A-4147-A177-3AD203B41FA5}">
                      <a16:colId xmlns:a16="http://schemas.microsoft.com/office/drawing/2014/main" val="3415927914"/>
                    </a:ext>
                  </a:extLst>
                </a:gridCol>
                <a:gridCol w="3987558">
                  <a:extLst>
                    <a:ext uri="{9D8B030D-6E8A-4147-A177-3AD203B41FA5}">
                      <a16:colId xmlns:a16="http://schemas.microsoft.com/office/drawing/2014/main" val="866025465"/>
                    </a:ext>
                  </a:extLst>
                </a:gridCol>
                <a:gridCol w="3987558">
                  <a:extLst>
                    <a:ext uri="{9D8B030D-6E8A-4147-A177-3AD203B41FA5}">
                      <a16:colId xmlns:a16="http://schemas.microsoft.com/office/drawing/2014/main" val="2975391216"/>
                    </a:ext>
                  </a:extLst>
                </a:gridCol>
              </a:tblGrid>
              <a:tr h="800888">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Core Subject Overview</a:t>
                      </a:r>
                    </a:p>
                    <a:p>
                      <a:pPr algn="ctr"/>
                      <a:r>
                        <a:rPr lang="en-GB" sz="2400" baseline="0" dirty="0">
                          <a:solidFill>
                            <a:schemeClr val="accent6">
                              <a:lumMod val="75000"/>
                            </a:schemeClr>
                          </a:solidFill>
                          <a:latin typeface="Affectionately Yours" pitchFamily="2" charset="0"/>
                        </a:rPr>
                        <a:t>Y</a:t>
                      </a:r>
                      <a:r>
                        <a:rPr lang="en-GB" sz="2400" baseline="0" dirty="0" smtClean="0">
                          <a:solidFill>
                            <a:schemeClr val="accent6">
                              <a:lumMod val="75000"/>
                            </a:schemeClr>
                          </a:solidFill>
                          <a:latin typeface="Affectionately Yours" pitchFamily="2" charset="0"/>
                        </a:rPr>
                        <a:t>ear </a:t>
                      </a:r>
                      <a:r>
                        <a:rPr lang="en-GB" sz="2400" baseline="0" dirty="0" smtClean="0">
                          <a:solidFill>
                            <a:schemeClr val="accent6">
                              <a:lumMod val="75000"/>
                            </a:schemeClr>
                          </a:solidFill>
                          <a:latin typeface="Affectionately Yours" pitchFamily="2" charset="0"/>
                        </a:rPr>
                        <a:t>3 </a:t>
                      </a:r>
                      <a:r>
                        <a:rPr lang="en-GB" sz="2400" baseline="0" dirty="0">
                          <a:solidFill>
                            <a:schemeClr val="accent6">
                              <a:lumMod val="75000"/>
                            </a:schemeClr>
                          </a:solidFill>
                          <a:latin typeface="Affectionately Yours" pitchFamily="2" charset="0"/>
                        </a:rPr>
                        <a:t>– </a:t>
                      </a:r>
                      <a:r>
                        <a:rPr lang="en-GB" sz="2400" baseline="0" dirty="0" smtClean="0">
                          <a:solidFill>
                            <a:schemeClr val="accent6">
                              <a:lumMod val="75000"/>
                            </a:schemeClr>
                          </a:solidFill>
                          <a:latin typeface="Affectionately Yours" pitchFamily="2" charset="0"/>
                        </a:rPr>
                        <a:t>Summer Term 1</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55517563"/>
                  </a:ext>
                </a:extLst>
              </a:tr>
              <a:tr h="321012">
                <a:tc>
                  <a:txBody>
                    <a:bodyPr/>
                    <a:lstStyle/>
                    <a:p>
                      <a:pPr algn="ctr"/>
                      <a:r>
                        <a:rPr lang="en-GB" dirty="0">
                          <a:latin typeface="Twinkl" panose="02000000000000000000" pitchFamily="2" charset="0"/>
                        </a:rPr>
                        <a:t>English</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rgbClr val="CCCCFF"/>
                    </a:solidFill>
                  </a:tcPr>
                </a:tc>
                <a:tc>
                  <a:txBody>
                    <a:bodyPr/>
                    <a:lstStyle/>
                    <a:p>
                      <a:pPr algn="ctr"/>
                      <a:r>
                        <a:rPr lang="en-GB" dirty="0">
                          <a:latin typeface="Twinkl" panose="02000000000000000000" pitchFamily="2" charset="0"/>
                        </a:rPr>
                        <a:t>Maths</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dirty="0">
                          <a:latin typeface="Twinkl" panose="02000000000000000000" pitchFamily="2" charset="0"/>
                        </a:rPr>
                        <a:t>Science</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20289334"/>
                  </a:ext>
                </a:extLst>
              </a:tr>
              <a:tr h="5455826">
                <a:tc>
                  <a:txBody>
                    <a:bodyPr/>
                    <a:lstStyle/>
                    <a:p>
                      <a:pPr algn="ctr">
                        <a:spcAft>
                          <a:spcPts val="0"/>
                        </a:spcAft>
                      </a:pPr>
                      <a:r>
                        <a:rPr lang="en-US" sz="2800" dirty="0" smtClean="0">
                          <a:latin typeface="Affectionately Yours" pitchFamily="2" charset="0"/>
                        </a:rPr>
                        <a:t>Kensuke’s Kingdom </a:t>
                      </a:r>
                    </a:p>
                    <a:p>
                      <a:pPr algn="ctr">
                        <a:spcAft>
                          <a:spcPts val="0"/>
                        </a:spcAft>
                      </a:pPr>
                      <a:endParaRPr lang="en-US" sz="1400" dirty="0" smtClean="0">
                        <a:latin typeface="Affectionately Yours" pitchFamily="2" charset="0"/>
                      </a:endParaRPr>
                    </a:p>
                    <a:p>
                      <a:pPr algn="ctr">
                        <a:spcAft>
                          <a:spcPts val="0"/>
                        </a:spcAft>
                      </a:pPr>
                      <a:endParaRPr lang="en-US" sz="1400" dirty="0" smtClean="0">
                        <a:latin typeface="Affectionately Yours" pitchFamily="2" charset="0"/>
                      </a:endParaRPr>
                    </a:p>
                    <a:p>
                      <a:pPr algn="ctr">
                        <a:spcAft>
                          <a:spcPts val="0"/>
                        </a:spcAft>
                      </a:pPr>
                      <a:endParaRPr lang="en-US" sz="1400" dirty="0" smtClean="0">
                        <a:latin typeface="Affectionately Yours" pitchFamily="2" charset="0"/>
                      </a:endParaRPr>
                    </a:p>
                    <a:p>
                      <a:pPr algn="ctr">
                        <a:spcAft>
                          <a:spcPts val="0"/>
                        </a:spcAft>
                      </a:pPr>
                      <a:endParaRPr lang="en-US" sz="1400" dirty="0" smtClean="0">
                        <a:latin typeface="Affectionately Yours" pitchFamily="2" charset="0"/>
                      </a:endParaRPr>
                    </a:p>
                    <a:p>
                      <a:pPr algn="ctr">
                        <a:spcAft>
                          <a:spcPts val="0"/>
                        </a:spcAft>
                      </a:pPr>
                      <a:endParaRPr lang="en-US" sz="1400" dirty="0" smtClean="0">
                        <a:latin typeface="Affectionately Yours" pitchFamily="2" charset="0"/>
                      </a:endParaRPr>
                    </a:p>
                    <a:p>
                      <a:pPr algn="ctr">
                        <a:spcAft>
                          <a:spcPts val="0"/>
                        </a:spcAft>
                      </a:pPr>
                      <a:endParaRPr lang="en-US" sz="1400" dirty="0">
                        <a:latin typeface="Affectionately Yours" pitchFamily="2" charset="0"/>
                      </a:endParaRPr>
                    </a:p>
                    <a:p>
                      <a:pPr algn="ctr">
                        <a:spcAft>
                          <a:spcPts val="0"/>
                        </a:spcAft>
                      </a:pPr>
                      <a:endParaRPr lang="en-US" sz="1400" baseline="0" dirty="0">
                        <a:latin typeface="Affectionately Yours" pitchFamily="2" charset="0"/>
                      </a:endParaRPr>
                    </a:p>
                    <a:p>
                      <a:pPr algn="ctr">
                        <a:spcAft>
                          <a:spcPts val="0"/>
                        </a:spcAft>
                      </a:pPr>
                      <a:endParaRPr lang="en-US" sz="1200" baseline="0" dirty="0" smtClean="0">
                        <a:latin typeface="Twinkl"/>
                      </a:endParaRPr>
                    </a:p>
                    <a:p>
                      <a:pPr algn="ctr">
                        <a:spcAft>
                          <a:spcPts val="0"/>
                        </a:spcAft>
                      </a:pPr>
                      <a:endParaRPr lang="en-US" sz="1200" baseline="0" dirty="0" smtClean="0">
                        <a:latin typeface="Twinkl"/>
                      </a:endParaRPr>
                    </a:p>
                    <a:p>
                      <a:pPr algn="ctr">
                        <a:spcAft>
                          <a:spcPts val="0"/>
                        </a:spcAft>
                      </a:pPr>
                      <a:endParaRPr lang="en-US" sz="1200" baseline="0" dirty="0" smtClean="0">
                        <a:latin typeface="Twinkl"/>
                      </a:endParaRPr>
                    </a:p>
                    <a:p>
                      <a:pPr algn="ctr">
                        <a:spcAft>
                          <a:spcPts val="0"/>
                        </a:spcAft>
                      </a:pPr>
                      <a:endParaRPr lang="en-US" sz="1200" baseline="0" dirty="0" smtClean="0">
                        <a:latin typeface="Twinkl"/>
                      </a:endParaRPr>
                    </a:p>
                    <a:p>
                      <a:pPr algn="ctr">
                        <a:spcAft>
                          <a:spcPts val="0"/>
                        </a:spcAft>
                      </a:pPr>
                      <a:endParaRPr lang="en-US" sz="1200" baseline="0" dirty="0" smtClean="0">
                        <a:latin typeface="Twinkl"/>
                      </a:endParaRPr>
                    </a:p>
                    <a:p>
                      <a:pPr algn="ctr">
                        <a:spcAft>
                          <a:spcPts val="0"/>
                        </a:spcAft>
                      </a:pPr>
                      <a:endParaRPr lang="en-US" sz="1200" baseline="0" dirty="0" smtClean="0">
                        <a:latin typeface="Twinkl"/>
                      </a:endParaRPr>
                    </a:p>
                    <a:p>
                      <a:pPr algn="ctr">
                        <a:spcAft>
                          <a:spcPts val="0"/>
                        </a:spcAft>
                      </a:pPr>
                      <a:endParaRPr lang="en-US" sz="1200" baseline="0" dirty="0" smtClean="0">
                        <a:latin typeface="Twinkl"/>
                      </a:endParaRPr>
                    </a:p>
                    <a:p>
                      <a:pPr algn="ctr">
                        <a:spcAft>
                          <a:spcPts val="0"/>
                        </a:spcAft>
                      </a:pPr>
                      <a:r>
                        <a:rPr lang="en-US" sz="1200" baseline="0" dirty="0" smtClean="0">
                          <a:latin typeface="Twinkl"/>
                        </a:rPr>
                        <a:t>During Summer Term, we will be reading all the story of Kensuke’s Kingdom by Michael </a:t>
                      </a:r>
                      <a:r>
                        <a:rPr lang="en-US" sz="1200" baseline="0" dirty="0" err="1" smtClean="0">
                          <a:latin typeface="Twinkl"/>
                        </a:rPr>
                        <a:t>Morpurgo</a:t>
                      </a:r>
                      <a:r>
                        <a:rPr lang="en-US" sz="1200" baseline="0" dirty="0" smtClean="0">
                          <a:latin typeface="Twinkl"/>
                        </a:rPr>
                        <a:t>. </a:t>
                      </a:r>
                    </a:p>
                    <a:p>
                      <a:pPr algn="ctr">
                        <a:spcAft>
                          <a:spcPts val="0"/>
                        </a:spcAft>
                      </a:pPr>
                      <a:r>
                        <a:rPr lang="en-US" sz="1200" baseline="0" dirty="0" smtClean="0">
                          <a:latin typeface="Twinkl"/>
                        </a:rPr>
                        <a:t>We will be building to write an adventure story. Along the way we will be using our </a:t>
                      </a:r>
                      <a:r>
                        <a:rPr lang="en-US" sz="1200" baseline="0" dirty="0" err="1" smtClean="0">
                          <a:latin typeface="Twinkl"/>
                        </a:rPr>
                        <a:t>oracey</a:t>
                      </a:r>
                      <a:r>
                        <a:rPr lang="en-US" sz="1200" baseline="0" dirty="0" smtClean="0">
                          <a:latin typeface="Twinkl"/>
                        </a:rPr>
                        <a:t> skills act our parts of the story and play the roles of the different characters to enrich our writing. </a:t>
                      </a:r>
                    </a:p>
                    <a:p>
                      <a:pPr algn="ctr">
                        <a:spcAft>
                          <a:spcPts val="0"/>
                        </a:spcAft>
                      </a:pPr>
                      <a:r>
                        <a:rPr lang="en-US" sz="1200" baseline="0" dirty="0" smtClean="0">
                          <a:latin typeface="Twinkl"/>
                        </a:rPr>
                        <a:t>We will build upon drafting our work.</a:t>
                      </a:r>
                    </a:p>
                    <a:p>
                      <a:pPr algn="ctr">
                        <a:spcAft>
                          <a:spcPts val="0"/>
                        </a:spcAft>
                      </a:pPr>
                      <a:r>
                        <a:rPr lang="en-US" sz="1200" baseline="0" dirty="0" smtClean="0">
                          <a:latin typeface="Twinkl"/>
                        </a:rPr>
                        <a:t>Year three will continue to use a range of punctuation such as parenthesis and inverted commas. They will also recap upon using paragraphs.</a:t>
                      </a:r>
                    </a:p>
                    <a:p>
                      <a:pPr algn="ctr">
                        <a:spcAft>
                          <a:spcPts val="0"/>
                        </a:spcAft>
                      </a:pPr>
                      <a:r>
                        <a:rPr lang="en-US" sz="1200" b="1" baseline="0" dirty="0" smtClean="0">
                          <a:latin typeface="Twinkl"/>
                        </a:rPr>
                        <a:t>We will also write Haikus during the last week of term.  </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en-US" sz="3200" kern="1200" baseline="0" dirty="0" smtClean="0">
                          <a:solidFill>
                            <a:schemeClr val="dk1"/>
                          </a:solidFill>
                          <a:effectLst/>
                          <a:latin typeface="Affectionately Yours" pitchFamily="2" charset="0"/>
                          <a:ea typeface="+mn-ea"/>
                          <a:cs typeface="+mn-cs"/>
                        </a:rPr>
                        <a:t>Fractions</a:t>
                      </a:r>
                      <a:endParaRPr lang="en-US" sz="3200" kern="1200" baseline="0" dirty="0">
                        <a:solidFill>
                          <a:schemeClr val="dk1"/>
                        </a:solidFill>
                        <a:effectLst/>
                        <a:latin typeface="Affectionately Yours" pitchFamily="2" charset="0"/>
                        <a:ea typeface="+mn-ea"/>
                        <a:cs typeface="+mn-cs"/>
                      </a:endParaRPr>
                    </a:p>
                    <a:p>
                      <a:pPr algn="ctr" fontAlgn="t"/>
                      <a:endParaRPr lang="en-US" sz="1400" kern="1200" baseline="0" dirty="0">
                        <a:solidFill>
                          <a:schemeClr val="dk1"/>
                        </a:solidFill>
                        <a:effectLst/>
                        <a:latin typeface="Affectionately Yours" pitchFamily="2" charset="0"/>
                        <a:ea typeface="+mn-ea"/>
                        <a:cs typeface="+mn-cs"/>
                      </a:endParaRPr>
                    </a:p>
                    <a:p>
                      <a:pPr algn="l" fontAlgn="t"/>
                      <a:r>
                        <a:rPr lang="en-US" sz="1300" kern="1200" baseline="0" dirty="0" smtClean="0">
                          <a:solidFill>
                            <a:schemeClr val="dk1"/>
                          </a:solidFill>
                          <a:effectLst/>
                          <a:latin typeface="Twinkl" panose="02000000000000000000" pitchFamily="2" charset="0"/>
                          <a:ea typeface="+mn-ea"/>
                          <a:cs typeface="+mn-cs"/>
                        </a:rPr>
                        <a:t>In </a:t>
                      </a:r>
                      <a:r>
                        <a:rPr lang="en-US" sz="1300" kern="1200" baseline="0" dirty="0" err="1" smtClean="0">
                          <a:solidFill>
                            <a:schemeClr val="dk1"/>
                          </a:solidFill>
                          <a:effectLst/>
                          <a:latin typeface="Twinkl" panose="02000000000000000000" pitchFamily="2" charset="0"/>
                          <a:ea typeface="+mn-ea"/>
                          <a:cs typeface="+mn-cs"/>
                        </a:rPr>
                        <a:t>Maths</a:t>
                      </a:r>
                      <a:r>
                        <a:rPr lang="en-US" sz="1300" kern="1200" baseline="0" dirty="0" smtClean="0">
                          <a:solidFill>
                            <a:schemeClr val="dk1"/>
                          </a:solidFill>
                          <a:effectLst/>
                          <a:latin typeface="Twinkl" panose="02000000000000000000" pitchFamily="2" charset="0"/>
                          <a:ea typeface="+mn-ea"/>
                          <a:cs typeface="+mn-cs"/>
                        </a:rPr>
                        <a:t>, we will </a:t>
                      </a:r>
                      <a:r>
                        <a:rPr lang="en-US" sz="1300" kern="1200" baseline="0" dirty="0" smtClean="0">
                          <a:solidFill>
                            <a:schemeClr val="dk1"/>
                          </a:solidFill>
                          <a:effectLst/>
                          <a:latin typeface="Twinkl" panose="02000000000000000000" pitchFamily="2" charset="0"/>
                          <a:ea typeface="+mn-ea"/>
                          <a:cs typeface="+mn-cs"/>
                        </a:rPr>
                        <a:t>be continuing this term with our work upon Fractions. We will be adding and subtracting fraction with the same denominator. We will also be understanding equivalent fractions and comparing fractions using more than, less than and equal to symbols. </a:t>
                      </a:r>
                      <a:endParaRPr lang="en-US" sz="1300" kern="1200" baseline="0" dirty="0" smtClean="0">
                        <a:solidFill>
                          <a:schemeClr val="dk1"/>
                        </a:solidFill>
                        <a:effectLst/>
                        <a:latin typeface="Twinkl" panose="02000000000000000000" pitchFamily="2" charset="0"/>
                        <a:ea typeface="+mn-ea"/>
                        <a:cs typeface="+mn-cs"/>
                      </a:endParaRPr>
                    </a:p>
                    <a:p>
                      <a:pPr algn="l" fontAlgn="t"/>
                      <a:endParaRPr lang="en-US" sz="1300" kern="1200" baseline="0" dirty="0" smtClean="0">
                        <a:solidFill>
                          <a:schemeClr val="dk1"/>
                        </a:solidFill>
                        <a:effectLst/>
                        <a:latin typeface="Twinkl" panose="02000000000000000000" pitchFamily="2" charset="0"/>
                        <a:ea typeface="+mn-ea"/>
                        <a:cs typeface="+mn-cs"/>
                      </a:endParaRPr>
                    </a:p>
                    <a:p>
                      <a:pPr algn="l" fontAlgn="t"/>
                      <a:endParaRPr lang="en-US" sz="1300" kern="1200" baseline="0" dirty="0" smtClean="0">
                        <a:solidFill>
                          <a:schemeClr val="dk1"/>
                        </a:solidFill>
                        <a:effectLst/>
                        <a:latin typeface="Twinkl" panose="02000000000000000000" pitchFamily="2" charset="0"/>
                        <a:ea typeface="+mn-ea"/>
                        <a:cs typeface="+mn-cs"/>
                      </a:endParaRPr>
                    </a:p>
                    <a:p>
                      <a:pPr algn="l" fontAlgn="t"/>
                      <a:endParaRPr lang="en-US" sz="1300" kern="1200" baseline="0" dirty="0" smtClean="0">
                        <a:solidFill>
                          <a:schemeClr val="dk1"/>
                        </a:solidFill>
                        <a:effectLst/>
                        <a:latin typeface="Twinkl" panose="02000000000000000000" pitchFamily="2" charset="0"/>
                        <a:ea typeface="+mn-ea"/>
                        <a:cs typeface="+mn-cs"/>
                      </a:endParaRPr>
                    </a:p>
                    <a:p>
                      <a:pPr algn="l" fontAlgn="t"/>
                      <a:endParaRPr lang="en-US" sz="1300" kern="1200" baseline="0" dirty="0" smtClean="0">
                        <a:solidFill>
                          <a:schemeClr val="dk1"/>
                        </a:solidFill>
                        <a:effectLst/>
                        <a:latin typeface="Twinkl" panose="02000000000000000000" pitchFamily="2" charset="0"/>
                        <a:ea typeface="+mn-ea"/>
                        <a:cs typeface="+mn-cs"/>
                      </a:endParaRPr>
                    </a:p>
                    <a:p>
                      <a:pPr algn="ctr" fontAlgn="t"/>
                      <a:r>
                        <a:rPr lang="en-US" sz="1600" kern="1200" baseline="0" dirty="0" smtClean="0">
                          <a:solidFill>
                            <a:schemeClr val="dk1"/>
                          </a:solidFill>
                          <a:effectLst/>
                          <a:latin typeface="Affectionately Yours" pitchFamily="2" charset="0"/>
                          <a:ea typeface="+mn-ea"/>
                          <a:cs typeface="+mn-cs"/>
                        </a:rPr>
                        <a:t>Money</a:t>
                      </a:r>
                      <a:endParaRPr lang="en-US" sz="1600" kern="1200" baseline="0" dirty="0" smtClean="0">
                        <a:solidFill>
                          <a:schemeClr val="dk1"/>
                        </a:solidFill>
                        <a:effectLst/>
                        <a:latin typeface="Affectionately Yours" pitchFamily="2" charset="0"/>
                        <a:ea typeface="+mn-ea"/>
                        <a:cs typeface="+mn-cs"/>
                      </a:endParaRPr>
                    </a:p>
                    <a:p>
                      <a:pPr algn="l" fontAlgn="t"/>
                      <a:r>
                        <a:rPr lang="en-US" sz="1300" kern="1200" baseline="0" dirty="0" smtClean="0">
                          <a:solidFill>
                            <a:schemeClr val="dk1"/>
                          </a:solidFill>
                          <a:effectLst/>
                          <a:latin typeface="Twinkl" panose="02000000000000000000" pitchFamily="2" charset="0"/>
                          <a:ea typeface="+mn-ea"/>
                          <a:cs typeface="+mn-cs"/>
                        </a:rPr>
                        <a:t>In our unit of </a:t>
                      </a:r>
                      <a:r>
                        <a:rPr lang="en-US" sz="1300" kern="1200" baseline="0" dirty="0" smtClean="0">
                          <a:solidFill>
                            <a:schemeClr val="dk1"/>
                          </a:solidFill>
                          <a:effectLst/>
                          <a:latin typeface="Twinkl" panose="02000000000000000000" pitchFamily="2" charset="0"/>
                          <a:ea typeface="+mn-ea"/>
                          <a:cs typeface="+mn-cs"/>
                        </a:rPr>
                        <a:t>Money, we will be adding and subtracting money. We will also be identifying pounds and notes and converting these amounts.</a:t>
                      </a:r>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smtClean="0">
                        <a:solidFill>
                          <a:schemeClr val="dk1"/>
                        </a:solidFill>
                        <a:effectLst/>
                        <a:latin typeface="Affectionately Yours" pitchFamily="2" charset="0"/>
                        <a:ea typeface="+mn-ea"/>
                        <a:cs typeface="+mn-cs"/>
                      </a:endParaRPr>
                    </a:p>
                    <a:p>
                      <a:pPr algn="l" fontAlgn="t"/>
                      <a:endParaRPr lang="en-US" sz="2000" kern="1200" baseline="0" dirty="0">
                        <a:solidFill>
                          <a:schemeClr val="dk1"/>
                        </a:solidFill>
                        <a:effectLst/>
                        <a:latin typeface="Affectionately Yours"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ase"/>
                      <a:r>
                        <a:rPr lang="en-US" sz="1400" b="0" i="0" kern="1200" baseline="0" dirty="0" smtClean="0">
                          <a:solidFill>
                            <a:schemeClr val="dk1"/>
                          </a:solidFill>
                          <a:effectLst/>
                          <a:latin typeface="Affectionately Yours" pitchFamily="2" charset="0"/>
                          <a:ea typeface="+mn-ea"/>
                          <a:cs typeface="+mn-cs"/>
                        </a:rPr>
                        <a:t>Animals Including Humans</a:t>
                      </a:r>
                      <a:endParaRPr lang="en-US" sz="1400" b="0" i="0" kern="1200" baseline="0" dirty="0">
                        <a:solidFill>
                          <a:schemeClr val="dk1"/>
                        </a:solidFill>
                        <a:effectLst/>
                        <a:latin typeface="Affectionately Yours" pitchFamily="2" charset="0"/>
                        <a:ea typeface="+mn-ea"/>
                        <a:cs typeface="+mn-cs"/>
                      </a:endParaRPr>
                    </a:p>
                    <a:p>
                      <a:endParaRPr lang="en-GB" sz="1800" b="0" i="0" u="none" strike="noStrike" kern="1200" baseline="0" dirty="0" smtClean="0">
                        <a:solidFill>
                          <a:schemeClr val="dk1"/>
                        </a:solidFill>
                        <a:latin typeface="+mn-lt"/>
                        <a:ea typeface="+mn-ea"/>
                        <a:cs typeface="+mn-cs"/>
                      </a:endParaRPr>
                    </a:p>
                    <a:p>
                      <a:r>
                        <a:rPr lang="en-US" sz="1300" b="0" i="0" u="none" strike="noStrike" kern="1200" baseline="0" dirty="0" smtClean="0">
                          <a:solidFill>
                            <a:schemeClr val="dk1"/>
                          </a:solidFill>
                          <a:latin typeface="Twinkl" panose="02000000000000000000" pitchFamily="2" charset="0"/>
                          <a:ea typeface="+mn-ea"/>
                          <a:cs typeface="+mn-cs"/>
                        </a:rPr>
                        <a:t>In this unit, Year Three will learning about the nutrients that different foods provide and how these nutrients help our bodies. They will also explore how different animals eat different types of foods and need different proportions of nutrients. Year Three will learn to understand what food labels on packaging show and gather information from food labels to help them to answer questions. In this unit, the children will also explore the different types of skeletons that animals have and compare these. They will learn some names of bones in the human body and carry out an investigation to explore if people with longer femurs jump further. They will discuss how to plan a fair test and measure and record accurately. Year Three will also learn about how muscles help us to move and make a simple scientific model which they use to explain to a partner how skeletal muscles work. </a:t>
                      </a:r>
                      <a:endParaRPr lang="en-US" sz="1300" b="0" i="0" kern="1200" baseline="0" dirty="0">
                        <a:solidFill>
                          <a:schemeClr val="dk1"/>
                        </a:solidFill>
                        <a:effectLst/>
                        <a:latin typeface="Twinkl"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6984999"/>
                  </a:ext>
                </a:extLst>
              </a:tr>
            </a:tbl>
          </a:graphicData>
        </a:graphic>
      </p:graphicFrame>
      <p:pic>
        <p:nvPicPr>
          <p:cNvPr id="7" name="Picture 6" descr="Samoga en casa: noviembre 20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89355" y="5573486"/>
            <a:ext cx="1053358" cy="1053358"/>
          </a:xfrm>
          <a:prstGeom prst="rect">
            <a:avLst/>
          </a:prstGeom>
        </p:spPr>
      </p:pic>
      <p:pic>
        <p:nvPicPr>
          <p:cNvPr id="2" name="Picture 1"/>
          <p:cNvPicPr>
            <a:picLocks noChangeAspect="1"/>
          </p:cNvPicPr>
          <p:nvPr/>
        </p:nvPicPr>
        <p:blipFill>
          <a:blip r:embed="rId3"/>
          <a:stretch>
            <a:fillRect/>
          </a:stretch>
        </p:blipFill>
        <p:spPr>
          <a:xfrm>
            <a:off x="1347867" y="1773283"/>
            <a:ext cx="1790700" cy="2668088"/>
          </a:xfrm>
          <a:prstGeom prst="rect">
            <a:avLst/>
          </a:prstGeom>
        </p:spPr>
      </p:pic>
      <p:pic>
        <p:nvPicPr>
          <p:cNvPr id="3" name="Picture 2"/>
          <p:cNvPicPr>
            <a:picLocks noChangeAspect="1"/>
          </p:cNvPicPr>
          <p:nvPr/>
        </p:nvPicPr>
        <p:blipFill>
          <a:blip r:embed="rId4"/>
          <a:stretch>
            <a:fillRect/>
          </a:stretch>
        </p:blipFill>
        <p:spPr>
          <a:xfrm>
            <a:off x="5454193" y="5128543"/>
            <a:ext cx="1686877" cy="1302737"/>
          </a:xfrm>
          <a:prstGeom prst="rect">
            <a:avLst/>
          </a:prstGeom>
        </p:spPr>
      </p:pic>
      <p:pic>
        <p:nvPicPr>
          <p:cNvPr id="5" name="Picture 4"/>
          <p:cNvPicPr>
            <a:picLocks noChangeAspect="1"/>
          </p:cNvPicPr>
          <p:nvPr/>
        </p:nvPicPr>
        <p:blipFill>
          <a:blip r:embed="rId5"/>
          <a:stretch>
            <a:fillRect/>
          </a:stretch>
        </p:blipFill>
        <p:spPr>
          <a:xfrm>
            <a:off x="5878286" y="3365602"/>
            <a:ext cx="2327501" cy="677760"/>
          </a:xfrm>
          <a:prstGeom prst="rect">
            <a:avLst/>
          </a:prstGeom>
        </p:spPr>
      </p:pic>
    </p:spTree>
    <p:extLst>
      <p:ext uri="{BB962C8B-B14F-4D97-AF65-F5344CB8AC3E}">
        <p14:creationId xmlns:p14="http://schemas.microsoft.com/office/powerpoint/2010/main" val="1314204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227259953"/>
              </p:ext>
            </p:extLst>
          </p:nvPr>
        </p:nvGraphicFramePr>
        <p:xfrm>
          <a:off x="91492" y="79502"/>
          <a:ext cx="11840511" cy="6461920"/>
        </p:xfrm>
        <a:graphic>
          <a:graphicData uri="http://schemas.openxmlformats.org/drawingml/2006/table">
            <a:tbl>
              <a:tblPr firstRow="1" bandRow="1">
                <a:tableStyleId>{5C22544A-7EE6-4342-B048-85BDC9FD1C3A}</a:tableStyleId>
              </a:tblPr>
              <a:tblGrid>
                <a:gridCol w="3586723">
                  <a:extLst>
                    <a:ext uri="{9D8B030D-6E8A-4147-A177-3AD203B41FA5}">
                      <a16:colId xmlns:a16="http://schemas.microsoft.com/office/drawing/2014/main" val="3415927914"/>
                    </a:ext>
                  </a:extLst>
                </a:gridCol>
                <a:gridCol w="4174429">
                  <a:extLst>
                    <a:ext uri="{9D8B030D-6E8A-4147-A177-3AD203B41FA5}">
                      <a16:colId xmlns:a16="http://schemas.microsoft.com/office/drawing/2014/main" val="3616012508"/>
                    </a:ext>
                  </a:extLst>
                </a:gridCol>
                <a:gridCol w="4079359">
                  <a:extLst>
                    <a:ext uri="{9D8B030D-6E8A-4147-A177-3AD203B41FA5}">
                      <a16:colId xmlns:a16="http://schemas.microsoft.com/office/drawing/2014/main" val="2631005953"/>
                    </a:ext>
                  </a:extLst>
                </a:gridCol>
              </a:tblGrid>
              <a:tr h="756397">
                <a:tc gridSpan="3">
                  <a:txBody>
                    <a:bodyPr/>
                    <a:lstStyle/>
                    <a:p>
                      <a:pPr algn="ctr"/>
                      <a:r>
                        <a:rPr lang="en-GB" sz="2400" b="0" dirty="0">
                          <a:solidFill>
                            <a:schemeClr val="accent6">
                              <a:lumMod val="75000"/>
                            </a:schemeClr>
                          </a:solidFill>
                          <a:latin typeface="Affectionately Yours" pitchFamily="2" charset="0"/>
                        </a:rPr>
                        <a:t>Ellwood Community Primary School</a:t>
                      </a:r>
                      <a:r>
                        <a:rPr lang="en-GB" sz="2400" b="0" baseline="0" dirty="0">
                          <a:solidFill>
                            <a:schemeClr val="accent6">
                              <a:lumMod val="75000"/>
                            </a:schemeClr>
                          </a:solidFill>
                          <a:latin typeface="Affectionately Yours" pitchFamily="2" charset="0"/>
                        </a:rPr>
                        <a:t> – Specific Subject Overview</a:t>
                      </a:r>
                    </a:p>
                    <a:p>
                      <a:pPr algn="ctr"/>
                      <a:r>
                        <a:rPr lang="en-US" sz="2400" baseline="0" dirty="0" smtClean="0">
                          <a:solidFill>
                            <a:schemeClr val="accent6">
                              <a:lumMod val="75000"/>
                            </a:schemeClr>
                          </a:solidFill>
                          <a:latin typeface="Affectionately Yours" pitchFamily="2" charset="0"/>
                        </a:rPr>
                        <a:t>Beech Class- </a:t>
                      </a:r>
                      <a:r>
                        <a:rPr lang="en-US" sz="2400" baseline="0" dirty="0" smtClean="0">
                          <a:solidFill>
                            <a:schemeClr val="accent6">
                              <a:lumMod val="75000"/>
                            </a:schemeClr>
                          </a:solidFill>
                          <a:latin typeface="Affectionately Yours" pitchFamily="2" charset="0"/>
                        </a:rPr>
                        <a:t>Summer 1</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55517563"/>
                  </a:ext>
                </a:extLst>
              </a:tr>
              <a:tr h="2101103">
                <a:tc rowSpan="2">
                  <a:txBody>
                    <a:bodyPr/>
                    <a:lstStyle/>
                    <a:p>
                      <a:pPr algn="ctr"/>
                      <a:r>
                        <a:rPr lang="en-US" sz="1800" baseline="0" dirty="0" smtClean="0">
                          <a:latin typeface="Affectionately Yours" pitchFamily="2" charset="0"/>
                        </a:rPr>
                        <a:t>DT</a:t>
                      </a:r>
                      <a:endParaRPr lang="en-GB" sz="1800" baseline="0" dirty="0">
                        <a:latin typeface="Affectionately Yours" pitchFamily="2" charset="0"/>
                      </a:endParaRPr>
                    </a:p>
                    <a:p>
                      <a:pPr lvl="0" algn="ctr">
                        <a:buNone/>
                      </a:pPr>
                      <a:r>
                        <a:rPr lang="en-GB" sz="1400" b="0" i="0" u="none" strike="noStrike" baseline="0" noProof="0" dirty="0">
                          <a:solidFill>
                            <a:schemeClr val="tx1"/>
                          </a:solidFill>
                          <a:latin typeface="Twinkl"/>
                        </a:rPr>
                        <a:t>In this </a:t>
                      </a:r>
                      <a:r>
                        <a:rPr lang="en-GB" sz="1400" b="0" i="0" u="none" strike="noStrike" baseline="0" noProof="0" dirty="0" smtClean="0">
                          <a:solidFill>
                            <a:schemeClr val="tx1"/>
                          </a:solidFill>
                          <a:latin typeface="Twinkl"/>
                        </a:rPr>
                        <a:t>unit of Design Technology, we will be making and designing cushions. </a:t>
                      </a:r>
                    </a:p>
                    <a:p>
                      <a:pPr lvl="0" algn="ctr">
                        <a:buNone/>
                      </a:pPr>
                      <a:r>
                        <a:rPr lang="en-GB" sz="1400" b="0" i="0" u="none" strike="noStrike" baseline="0" noProof="0" dirty="0" smtClean="0">
                          <a:solidFill>
                            <a:schemeClr val="tx1"/>
                          </a:solidFill>
                          <a:latin typeface="Twinkl"/>
                        </a:rPr>
                        <a:t>Beech Class will learn how to sew using cross stitch and applique stitching patterns. They will decorate and evaluate their products. </a:t>
                      </a:r>
                    </a:p>
                    <a:p>
                      <a:pPr lvl="0" algn="ctr">
                        <a:buNone/>
                      </a:pPr>
                      <a:r>
                        <a:rPr lang="en-GB" sz="1400" b="0" i="0" u="none" strike="noStrike" baseline="0" noProof="0" dirty="0" smtClean="0">
                          <a:solidFill>
                            <a:srgbClr val="FFFFFF"/>
                          </a:solidFill>
                        </a:rPr>
                        <a:t>nit </a:t>
                      </a:r>
                      <a:r>
                        <a:rPr lang="en-GB" sz="1400" b="0" i="0" u="none" strike="noStrike" baseline="0" noProof="0" dirty="0">
                          <a:solidFill>
                            <a:srgbClr val="FFFFFF"/>
                          </a:solidFill>
                        </a:rPr>
                        <a:t>children learn about primary and secondary colours, colour mixing techniques, and applying these skills in painting and printing. </a:t>
                      </a:r>
                      <a:endParaRPr lang="en-GB"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ffectionately Yours" pitchFamily="2" charset="0"/>
                        </a:rPr>
                        <a:t>Life Skills</a:t>
                      </a:r>
                    </a:p>
                    <a:p>
                      <a:pPr lvl="0" algn="ctr">
                        <a:buNone/>
                      </a:pPr>
                      <a:r>
                        <a:rPr lang="en-GB" sz="1200" b="0" i="0" u="none" strike="noStrike" noProof="0" dirty="0" smtClean="0">
                          <a:latin typeface="Twinkl" panose="02000000000000000000" pitchFamily="2" charset="0"/>
                        </a:rPr>
                        <a:t>This</a:t>
                      </a:r>
                      <a:r>
                        <a:rPr lang="en-GB" sz="1200" b="0" i="0" u="none" strike="noStrike" baseline="0" noProof="0" dirty="0" smtClean="0">
                          <a:latin typeface="Twinkl" panose="02000000000000000000" pitchFamily="2" charset="0"/>
                        </a:rPr>
                        <a:t> unit explores Money Matters.</a:t>
                      </a:r>
                      <a:endParaRPr lang="en-GB" sz="1200" b="0" i="0" u="none" strike="noStrike" kern="1200" baseline="0" dirty="0" smtClean="0">
                        <a:solidFill>
                          <a:schemeClr val="dk1"/>
                        </a:solidFill>
                        <a:latin typeface="Twinkl" panose="02000000000000000000" pitchFamily="2" charset="0"/>
                        <a:ea typeface="+mn-ea"/>
                        <a:cs typeface="+mn-cs"/>
                      </a:endParaRPr>
                    </a:p>
                    <a:p>
                      <a:r>
                        <a:rPr lang="en-US" sz="1200" b="0" i="0" u="none" strike="noStrike" kern="1200" baseline="0" dirty="0" smtClean="0">
                          <a:solidFill>
                            <a:schemeClr val="dk1"/>
                          </a:solidFill>
                          <a:latin typeface="Twinkl" panose="02000000000000000000" pitchFamily="2" charset="0"/>
                          <a:ea typeface="+mn-ea"/>
                          <a:cs typeface="+mn-cs"/>
                        </a:rPr>
                        <a:t> Children will discuss how we spend money, why people might need to borrow money and the consequences of this. Children will begin to explore how we can </a:t>
                      </a:r>
                      <a:r>
                        <a:rPr lang="en-US" sz="1200" b="0" i="0" u="none" strike="noStrike" kern="1200" baseline="0" dirty="0" err="1" smtClean="0">
                          <a:solidFill>
                            <a:schemeClr val="dk1"/>
                          </a:solidFill>
                          <a:latin typeface="Twinkl" panose="02000000000000000000" pitchFamily="2" charset="0"/>
                          <a:ea typeface="+mn-ea"/>
                          <a:cs typeface="+mn-cs"/>
                        </a:rPr>
                        <a:t>prioritise</a:t>
                      </a:r>
                      <a:r>
                        <a:rPr lang="en-US" sz="1200" b="0" i="0" u="none" strike="noStrike" kern="1200" baseline="0" dirty="0" smtClean="0">
                          <a:solidFill>
                            <a:schemeClr val="dk1"/>
                          </a:solidFill>
                          <a:latin typeface="Twinkl" panose="02000000000000000000" pitchFamily="2" charset="0"/>
                          <a:ea typeface="+mn-ea"/>
                          <a:cs typeface="+mn-cs"/>
                        </a:rPr>
                        <a:t> what we spend money on and what choices we have, including environmental considerations of wider spending. </a:t>
                      </a:r>
                      <a:endParaRPr lang="en-GB" sz="1200" b="0" i="0" u="none" strike="noStrike" noProof="0" dirty="0">
                        <a:latin typeface="Twinkl"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latin typeface="Affectionately Yours" pitchFamily="2" charset="0"/>
                        </a:rPr>
                        <a:t>Computing</a:t>
                      </a:r>
                    </a:p>
                    <a:p>
                      <a:pPr algn="ctr"/>
                      <a:r>
                        <a:rPr lang="en-US" sz="1200" dirty="0" smtClean="0">
                          <a:latin typeface="Twinkl" panose="02000000000000000000" pitchFamily="2" charset="0"/>
                        </a:rPr>
                        <a:t>In Beech Class, we will be using</a:t>
                      </a:r>
                      <a:r>
                        <a:rPr lang="en-US" sz="1200" baseline="0" dirty="0" smtClean="0">
                          <a:latin typeface="Twinkl" panose="02000000000000000000" pitchFamily="2" charset="0"/>
                        </a:rPr>
                        <a:t> the iPads to create stop motion book trailers based upon our literacy book Kensuke’s Kingdom.</a:t>
                      </a:r>
                      <a:endParaRPr lang="en-GB" sz="1200" dirty="0">
                        <a:latin typeface="Twinkl"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289334"/>
                  </a:ext>
                </a:extLst>
              </a:tr>
              <a:tr h="1144601">
                <a:tc vMerge="1">
                  <a:txBody>
                    <a:bodyPr/>
                    <a:lstStyle/>
                    <a:p>
                      <a:pPr algn="ctr"/>
                      <a:endParaRPr lang="en-GB" baseline="0"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GB" sz="1400" dirty="0" smtClean="0">
                          <a:latin typeface="Affectionately Yours" pitchFamily="2" charset="0"/>
                        </a:rPr>
                        <a:t>History</a:t>
                      </a:r>
                      <a:r>
                        <a:rPr lang="en-GB" sz="1400" baseline="0" dirty="0" smtClean="0">
                          <a:latin typeface="Affectionately Yours" pitchFamily="2" charset="0"/>
                        </a:rPr>
                        <a:t> </a:t>
                      </a:r>
                      <a:r>
                        <a:rPr lang="en-GB" sz="1200" dirty="0" smtClean="0">
                          <a:latin typeface="Twinkl" panose="02000000000000000000" pitchFamily="2" charset="0"/>
                        </a:rPr>
                        <a:t> </a:t>
                      </a:r>
                      <a:endParaRPr lang="en-GB" sz="1200" dirty="0">
                        <a:latin typeface="Twinkl" panose="02000000000000000000" pitchFamily="2" charset="0"/>
                      </a:endParaRPr>
                    </a:p>
                    <a:p>
                      <a:pPr algn="ctr"/>
                      <a:r>
                        <a:rPr lang="en-US" sz="1100" b="1" dirty="0" smtClean="0">
                          <a:latin typeface="Twinkl"/>
                        </a:rPr>
                        <a:t>Stone</a:t>
                      </a:r>
                      <a:r>
                        <a:rPr lang="en-US" sz="1100" b="1" baseline="0" dirty="0" smtClean="0">
                          <a:latin typeface="Twinkl"/>
                        </a:rPr>
                        <a:t>-Age</a:t>
                      </a:r>
                      <a:endParaRPr lang="en-GB" sz="1100" b="1" baseline="0" dirty="0" smtClean="0">
                        <a:latin typeface="Twinkl"/>
                      </a:endParaRPr>
                    </a:p>
                    <a:p>
                      <a:pPr algn="ctr"/>
                      <a:r>
                        <a:rPr lang="en-US" sz="1400" b="0" baseline="0" dirty="0" smtClean="0">
                          <a:latin typeface="Twinkl"/>
                        </a:rPr>
                        <a:t>The children will learn about hunting and gathering in the Stone Age. </a:t>
                      </a:r>
                    </a:p>
                    <a:p>
                      <a:pPr algn="ctr"/>
                      <a:r>
                        <a:rPr lang="en-US" sz="1400" b="0" baseline="0" dirty="0" smtClean="0">
                          <a:latin typeface="Twinkl"/>
                        </a:rPr>
                        <a:t>They will look at and compare Stone Age to Bronze Age homes and clothing.</a:t>
                      </a:r>
                      <a:endParaRPr lang="en-GB" sz="1400" b="0" dirty="0">
                        <a:latin typeface="Twink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GB" dirty="0">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7741383"/>
                  </a:ext>
                </a:extLst>
              </a:tr>
              <a:tr h="2393256">
                <a:tc>
                  <a:txBody>
                    <a:bodyPr/>
                    <a:lstStyle/>
                    <a:p>
                      <a:pPr algn="ctr"/>
                      <a:r>
                        <a:rPr lang="en-GB" dirty="0">
                          <a:latin typeface="Affectionately Yours" pitchFamily="2" charset="0"/>
                        </a:rPr>
                        <a:t>RE</a:t>
                      </a:r>
                    </a:p>
                    <a:p>
                      <a:pPr algn="ctr"/>
                      <a:r>
                        <a:rPr lang="en-GB" sz="1400" kern="1200" dirty="0">
                          <a:solidFill>
                            <a:schemeClr val="dk1"/>
                          </a:solidFill>
                          <a:effectLst/>
                          <a:latin typeface="Twinkl"/>
                          <a:ea typeface="+mn-ea"/>
                          <a:cs typeface="+mn-cs"/>
                        </a:rPr>
                        <a:t>We </a:t>
                      </a:r>
                      <a:r>
                        <a:rPr lang="en-GB" sz="1400" kern="1200" dirty="0" smtClean="0">
                          <a:solidFill>
                            <a:schemeClr val="dk1"/>
                          </a:solidFill>
                          <a:effectLst/>
                          <a:latin typeface="Twinkl"/>
                          <a:ea typeface="+mn-ea"/>
                          <a:cs typeface="+mn-cs"/>
                        </a:rPr>
                        <a:t>will be</a:t>
                      </a:r>
                      <a:r>
                        <a:rPr lang="en-GB" sz="1400" kern="1200" baseline="0" dirty="0" smtClean="0">
                          <a:solidFill>
                            <a:schemeClr val="dk1"/>
                          </a:solidFill>
                          <a:effectLst/>
                          <a:latin typeface="Twinkl"/>
                          <a:ea typeface="+mn-ea"/>
                          <a:cs typeface="+mn-cs"/>
                        </a:rPr>
                        <a:t> learning about the different festivals that are celebrating in various religions such as Eid. We will be comparing and discussing these in regards to Christianity. </a:t>
                      </a:r>
                    </a:p>
                    <a:p>
                      <a:pPr algn="ctr"/>
                      <a:endParaRPr lang="en-GB" sz="1400" kern="1200" baseline="0" dirty="0" smtClean="0">
                        <a:solidFill>
                          <a:schemeClr val="dk1"/>
                        </a:solidFill>
                        <a:effectLst/>
                        <a:latin typeface="Twinkl"/>
                        <a:ea typeface="+mn-ea"/>
                        <a:cs typeface="+mn-cs"/>
                      </a:endParaRPr>
                    </a:p>
                    <a:p>
                      <a:pPr algn="ctr"/>
                      <a:r>
                        <a:rPr lang="en-GB" sz="1400" kern="1200" baseline="0" dirty="0" smtClean="0">
                          <a:solidFill>
                            <a:schemeClr val="dk1"/>
                          </a:solidFill>
                          <a:effectLst/>
                          <a:latin typeface="Twinkl"/>
                          <a:ea typeface="+mn-ea"/>
                          <a:cs typeface="+mn-cs"/>
                        </a:rPr>
                        <a:t> </a:t>
                      </a:r>
                      <a:endParaRPr lang="en-GB" sz="1400" b="0" i="0" u="none" strike="noStrike" kern="1200" noProof="0" dirty="0">
                        <a:solidFill>
                          <a:srgbClr val="000000"/>
                        </a:solidFill>
                        <a:effectLst/>
                        <a:latin typeface="Twink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ffectionately Yours" pitchFamily="2" charset="0"/>
                        </a:rPr>
                        <a:t>Music</a:t>
                      </a:r>
                    </a:p>
                    <a:p>
                      <a:pPr algn="ctr"/>
                      <a:r>
                        <a:rPr lang="en-US" sz="1400" dirty="0" smtClean="0">
                          <a:latin typeface="Twinkl"/>
                        </a:rPr>
                        <a:t>Beech</a:t>
                      </a:r>
                      <a:r>
                        <a:rPr lang="en-US" sz="1400" baseline="0" dirty="0" smtClean="0">
                          <a:latin typeface="Twinkl"/>
                        </a:rPr>
                        <a:t> </a:t>
                      </a:r>
                      <a:r>
                        <a:rPr lang="en-US" sz="1400" baseline="0" dirty="0" smtClean="0">
                          <a:latin typeface="Twinkl"/>
                        </a:rPr>
                        <a:t>Class will learning how to use their voices to sing different Viking songs. They will focus upon recognizing simple rhythmic notation by ear and sight. </a:t>
                      </a:r>
                      <a:endParaRPr lang="en-GB" sz="2000" dirty="0">
                        <a:latin typeface="Twink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latin typeface="Affectionately Yours"/>
                        </a:rPr>
                        <a:t>PE</a:t>
                      </a:r>
                    </a:p>
                    <a:p>
                      <a:pPr algn="ctr"/>
                      <a:r>
                        <a:rPr lang="en-US" sz="1200" dirty="0" smtClean="0">
                          <a:latin typeface="Twinkl" panose="02000000000000000000" pitchFamily="2" charset="0"/>
                        </a:rPr>
                        <a:t>In</a:t>
                      </a:r>
                      <a:r>
                        <a:rPr lang="en-US" sz="1200" baseline="0" dirty="0" smtClean="0">
                          <a:latin typeface="Twinkl" panose="02000000000000000000" pitchFamily="2" charset="0"/>
                        </a:rPr>
                        <a:t> Physical Education in Summer 1, we will be learning many techniques involved with Athletics. The children will also receive biking lessons from Follow MY Lead on a Thursday.</a:t>
                      </a:r>
                      <a:endParaRPr lang="en-US" sz="1400" dirty="0">
                        <a:latin typeface="Twinkl" panose="02000000000000000000" pitchFamily="2" charset="0"/>
                      </a:endParaRPr>
                    </a:p>
                    <a:p>
                      <a:pPr lvl="0" algn="ctr">
                        <a:buNone/>
                      </a:pPr>
                      <a:r>
                        <a:rPr lang="en-GB" sz="1100" b="0" i="0" u="none" strike="noStrike" noProof="0" dirty="0">
                          <a:solidFill>
                            <a:srgbClr val="657478"/>
                          </a:solidFill>
                        </a:rPr>
                        <a:t/>
                      </a:r>
                      <a:br>
                        <a:rPr lang="en-GB" sz="1100" b="0" i="0" u="none" strike="noStrike" noProof="0" dirty="0">
                          <a:solidFill>
                            <a:srgbClr val="657478"/>
                          </a:solidFill>
                        </a:rPr>
                      </a:br>
                      <a:endParaRPr lang="en-GB" sz="1100" b="0" i="0" u="none" strike="noStrike" noProof="0" dirty="0">
                        <a:solidFill>
                          <a:srgbClr val="657478"/>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0484928"/>
                  </a:ext>
                </a:extLst>
              </a:tr>
            </a:tbl>
          </a:graphicData>
        </a:graphic>
      </p:graphicFrame>
      <p:pic>
        <p:nvPicPr>
          <p:cNvPr id="15" name="Picture 14"/>
          <p:cNvPicPr>
            <a:picLocks noChangeAspect="1"/>
          </p:cNvPicPr>
          <p:nvPr/>
        </p:nvPicPr>
        <p:blipFill>
          <a:blip r:embed="rId2"/>
          <a:stretch>
            <a:fillRect/>
          </a:stretch>
        </p:blipFill>
        <p:spPr>
          <a:xfrm>
            <a:off x="4575495" y="5823003"/>
            <a:ext cx="470176" cy="649877"/>
          </a:xfrm>
          <a:prstGeom prst="rect">
            <a:avLst/>
          </a:prstGeom>
        </p:spPr>
      </p:pic>
      <p:pic>
        <p:nvPicPr>
          <p:cNvPr id="16" name="Picture 15"/>
          <p:cNvPicPr>
            <a:picLocks noChangeAspect="1"/>
          </p:cNvPicPr>
          <p:nvPr/>
        </p:nvPicPr>
        <p:blipFill>
          <a:blip r:embed="rId3"/>
          <a:stretch>
            <a:fillRect/>
          </a:stretch>
        </p:blipFill>
        <p:spPr>
          <a:xfrm>
            <a:off x="5709442" y="5539945"/>
            <a:ext cx="604613" cy="808536"/>
          </a:xfrm>
          <a:prstGeom prst="rect">
            <a:avLst/>
          </a:prstGeom>
        </p:spPr>
      </p:pic>
      <p:pic>
        <p:nvPicPr>
          <p:cNvPr id="17" name="Picture 16"/>
          <p:cNvPicPr>
            <a:picLocks noChangeAspect="1"/>
          </p:cNvPicPr>
          <p:nvPr/>
        </p:nvPicPr>
        <p:blipFill>
          <a:blip r:embed="rId4"/>
          <a:stretch>
            <a:fillRect/>
          </a:stretch>
        </p:blipFill>
        <p:spPr>
          <a:xfrm>
            <a:off x="7112715" y="5398188"/>
            <a:ext cx="652670" cy="849630"/>
          </a:xfrm>
          <a:prstGeom prst="rect">
            <a:avLst/>
          </a:prstGeom>
        </p:spPr>
      </p:pic>
      <p:pic>
        <p:nvPicPr>
          <p:cNvPr id="7" name="Picture 6" descr="Easy Tips For Building The Best Home Library For Your Kids | Chris The ..."/>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57993" y="2329079"/>
            <a:ext cx="910331" cy="605370"/>
          </a:xfrm>
          <a:prstGeom prst="rect">
            <a:avLst/>
          </a:prstGeom>
        </p:spPr>
      </p:pic>
      <p:pic>
        <p:nvPicPr>
          <p:cNvPr id="2" name="Picture 1"/>
          <p:cNvPicPr>
            <a:picLocks noChangeAspect="1"/>
          </p:cNvPicPr>
          <p:nvPr/>
        </p:nvPicPr>
        <p:blipFill>
          <a:blip r:embed="rId6"/>
          <a:stretch>
            <a:fillRect/>
          </a:stretch>
        </p:blipFill>
        <p:spPr>
          <a:xfrm>
            <a:off x="1060266" y="2439711"/>
            <a:ext cx="1731845" cy="1604418"/>
          </a:xfrm>
          <a:prstGeom prst="rect">
            <a:avLst/>
          </a:prstGeom>
        </p:spPr>
      </p:pic>
      <p:pic>
        <p:nvPicPr>
          <p:cNvPr id="4" name="Picture 3"/>
          <p:cNvPicPr>
            <a:picLocks noChangeAspect="1"/>
          </p:cNvPicPr>
          <p:nvPr/>
        </p:nvPicPr>
        <p:blipFill>
          <a:blip r:embed="rId7"/>
          <a:stretch>
            <a:fillRect/>
          </a:stretch>
        </p:blipFill>
        <p:spPr>
          <a:xfrm>
            <a:off x="1060266" y="5623236"/>
            <a:ext cx="1539110" cy="849644"/>
          </a:xfrm>
          <a:prstGeom prst="rect">
            <a:avLst/>
          </a:prstGeom>
        </p:spPr>
      </p:pic>
      <p:pic>
        <p:nvPicPr>
          <p:cNvPr id="6" name="Picture 5"/>
          <p:cNvPicPr>
            <a:picLocks noChangeAspect="1"/>
          </p:cNvPicPr>
          <p:nvPr/>
        </p:nvPicPr>
        <p:blipFill>
          <a:blip r:embed="rId8"/>
          <a:stretch>
            <a:fillRect/>
          </a:stretch>
        </p:blipFill>
        <p:spPr>
          <a:xfrm>
            <a:off x="9858103" y="1962992"/>
            <a:ext cx="1434056" cy="971457"/>
          </a:xfrm>
          <a:prstGeom prst="rect">
            <a:avLst/>
          </a:prstGeom>
        </p:spPr>
      </p:pic>
      <p:pic>
        <p:nvPicPr>
          <p:cNvPr id="9" name="Picture 8" descr="photo: bike lessons with grandpa MG 8245 - by seandreilinge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16200000">
            <a:off x="9265550" y="5321906"/>
            <a:ext cx="1185107" cy="981572"/>
          </a:xfrm>
          <a:prstGeom prst="rect">
            <a:avLst/>
          </a:prstGeom>
        </p:spPr>
      </p:pic>
    </p:spTree>
    <p:extLst>
      <p:ext uri="{BB962C8B-B14F-4D97-AF65-F5344CB8AC3E}">
        <p14:creationId xmlns:p14="http://schemas.microsoft.com/office/powerpoint/2010/main" val="3396493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TotalTime>
  <Words>642</Words>
  <Application>Microsoft Office PowerPoint</Application>
  <PresentationFormat>Widescreen</PresentationFormat>
  <Paragraphs>65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Affectionately Yours</vt:lpstr>
      <vt:lpstr>Arial</vt:lpstr>
      <vt:lpstr>Calibri</vt:lpstr>
      <vt:lpstr>Calibri Light</vt:lpstr>
      <vt:lpstr>Twinkl</vt:lpstr>
      <vt:lpstr>Office Theme</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teacher</cp:lastModifiedBy>
  <cp:revision>176</cp:revision>
  <dcterms:created xsi:type="dcterms:W3CDTF">2023-01-04T18:26:24Z</dcterms:created>
  <dcterms:modified xsi:type="dcterms:W3CDTF">2025-04-08T14:54:13Z</dcterms:modified>
</cp:coreProperties>
</file>